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84" r:id="rId16"/>
    <p:sldId id="273" r:id="rId17"/>
    <p:sldId id="274" r:id="rId18"/>
    <p:sldId id="275" r:id="rId19"/>
    <p:sldId id="276" r:id="rId20"/>
    <p:sldId id="281" r:id="rId21"/>
    <p:sldId id="279" r:id="rId22"/>
    <p:sldId id="280" r:id="rId23"/>
    <p:sldId id="283" r:id="rId24"/>
    <p:sldId id="278" r:id="rId2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9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09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F3CE4AF-5DE7-45DC-BE2C-28DCDD524BB0}" type="datetimeFigureOut">
              <a:rPr lang="fr-FR"/>
              <a:pPr>
                <a:defRPr/>
              </a:pPr>
              <a:t>06/09/2016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026DD1-738B-493A-9344-AADDE89A48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537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 altLang="fr-FR"/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 alt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3014" name="Rectangle 5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ea typeface="Lucida Sans Unicode" charset="0"/>
                <a:cs typeface="Lucida Sans Unicode" charset="0"/>
              </a:defRPr>
            </a:lvl1pPr>
          </a:lstStyle>
          <a:p>
            <a:pPr>
              <a:defRPr/>
            </a:pPr>
            <a:fld id="{B34ED808-D94C-4C7A-A02B-ED35F5EDD31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83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53B1DF-92E2-4FDD-8098-5B35502A43A9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fr-FR" altLang="fr-FR" smtClean="0"/>
          </a:p>
        </p:txBody>
      </p:sp>
      <p:sp>
        <p:nvSpPr>
          <p:cNvPr id="440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8E6CC5-42F2-4C90-87BA-04862FFCCDA0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r-FR" altLang="fr-FR" smtClean="0"/>
          </a:p>
        </p:txBody>
      </p:sp>
      <p:sp>
        <p:nvSpPr>
          <p:cNvPr id="532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511F9D1-98ED-4E64-A32F-D6C02B10D719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r-FR" altLang="fr-FR" smtClean="0"/>
          </a:p>
        </p:txBody>
      </p:sp>
      <p:sp>
        <p:nvSpPr>
          <p:cNvPr id="5427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BF49C9-D991-4BB6-99FC-2CE52418B2B2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r-FR" altLang="fr-FR" smtClean="0"/>
          </a:p>
        </p:txBody>
      </p:sp>
      <p:sp>
        <p:nvSpPr>
          <p:cNvPr id="552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7FA75C-FCBB-4C82-9182-800EB086DC8C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r-FR" altLang="fr-FR" smtClean="0"/>
          </a:p>
        </p:txBody>
      </p:sp>
      <p:sp>
        <p:nvSpPr>
          <p:cNvPr id="563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E389E8-9560-4013-88D4-C53B3067D8F0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fr-FR" altLang="fr-FR" smtClean="0"/>
          </a:p>
        </p:txBody>
      </p:sp>
      <p:sp>
        <p:nvSpPr>
          <p:cNvPr id="573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latin typeface="Times New Roman" pitchFamily="16" charset="0"/>
            </a:endParaRPr>
          </a:p>
        </p:txBody>
      </p:sp>
      <p:sp>
        <p:nvSpPr>
          <p:cNvPr id="58372" name="Espace réservé du numéro de diapositiv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2AB7B4-79DF-4E5B-8309-B225C90A98EE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fr-FR" alt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675443C-F963-47AD-850D-4B7EAE492964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fr-FR" altLang="fr-FR" smtClean="0"/>
          </a:p>
        </p:txBody>
      </p:sp>
      <p:sp>
        <p:nvSpPr>
          <p:cNvPr id="593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6FAB2C-D1AB-4277-99A0-6D16166F2C49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r-FR" altLang="fr-FR" smtClean="0"/>
          </a:p>
        </p:txBody>
      </p:sp>
      <p:sp>
        <p:nvSpPr>
          <p:cNvPr id="6041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4CA4EEA-EC18-410B-B2DE-97C07D897C9D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fr-FR" altLang="fr-FR" smtClean="0"/>
          </a:p>
        </p:txBody>
      </p:sp>
      <p:sp>
        <p:nvSpPr>
          <p:cNvPr id="614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0BF6D63-22AD-4010-9C0B-297FC9FA8107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r-FR" altLang="fr-FR" smtClean="0"/>
          </a:p>
        </p:txBody>
      </p:sp>
      <p:sp>
        <p:nvSpPr>
          <p:cNvPr id="624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0D43344-A1CE-41D2-A8DD-7F3911BEB2E5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fr-FR" altLang="fr-FR" smtClean="0"/>
          </a:p>
        </p:txBody>
      </p:sp>
      <p:sp>
        <p:nvSpPr>
          <p:cNvPr id="450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B1511B-4335-4E96-B220-5023AB5AF41D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fr-FR" altLang="fr-FR" smtClean="0"/>
          </a:p>
        </p:txBody>
      </p:sp>
      <p:sp>
        <p:nvSpPr>
          <p:cNvPr id="675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4ABE2B-1F42-46D4-BCE2-B2BBFDF6384D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fr-FR" altLang="fr-FR" smtClean="0"/>
          </a:p>
        </p:txBody>
      </p:sp>
      <p:sp>
        <p:nvSpPr>
          <p:cNvPr id="655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31F910-256A-43C6-9E83-A1430BA93110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fr-FR" altLang="fr-FR" smtClean="0"/>
          </a:p>
        </p:txBody>
      </p:sp>
      <p:sp>
        <p:nvSpPr>
          <p:cNvPr id="665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CD35A2-74CB-45C6-957B-CD61660D8C6E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fr-FR" altLang="fr-FR" smtClean="0"/>
          </a:p>
        </p:txBody>
      </p:sp>
      <p:sp>
        <p:nvSpPr>
          <p:cNvPr id="696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B2BB5C-775F-45D6-854C-3508089B8FAF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fr-FR" altLang="fr-FR" smtClean="0"/>
          </a:p>
        </p:txBody>
      </p:sp>
      <p:sp>
        <p:nvSpPr>
          <p:cNvPr id="645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8A2AA9-6E1F-4FC4-B877-A389AB58774E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fr-FR" altLang="fr-FR" smtClean="0"/>
          </a:p>
        </p:txBody>
      </p:sp>
      <p:sp>
        <p:nvSpPr>
          <p:cNvPr id="460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001EFC-DD70-4913-8162-0188C3F0B7AF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fr-FR" altLang="fr-FR" smtClean="0"/>
          </a:p>
        </p:txBody>
      </p:sp>
      <p:sp>
        <p:nvSpPr>
          <p:cNvPr id="471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51053DC-E0BD-49B4-94CD-139B11F143B6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r-FR" altLang="fr-FR" smtClean="0"/>
          </a:p>
        </p:txBody>
      </p:sp>
      <p:sp>
        <p:nvSpPr>
          <p:cNvPr id="481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17229E8-4D01-4FD3-8BC9-B0703D65E43A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r-FR" altLang="fr-FR" smtClean="0"/>
          </a:p>
        </p:txBody>
      </p:sp>
      <p:sp>
        <p:nvSpPr>
          <p:cNvPr id="491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3513389-CD60-466C-9845-84EC5C82B646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r-FR" altLang="fr-FR" smtClean="0"/>
          </a:p>
        </p:txBody>
      </p:sp>
      <p:sp>
        <p:nvSpPr>
          <p:cNvPr id="501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B9F83C7-3541-4579-B24A-2CD4A3D321CA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fr-FR" altLang="fr-FR" smtClean="0"/>
          </a:p>
        </p:txBody>
      </p:sp>
      <p:sp>
        <p:nvSpPr>
          <p:cNvPr id="5120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43C72E1-0CFF-4225-B972-4E68D286CE27}" type="slidenum">
              <a:rPr lang="fr-FR" altLang="fr-FR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r-FR" altLang="fr-FR" smtClean="0"/>
          </a:p>
        </p:txBody>
      </p:sp>
      <p:sp>
        <p:nvSpPr>
          <p:cNvPr id="5222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6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28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7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6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0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7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6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43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43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0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298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5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8" name="Imag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11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0013"/>
            <a:ext cx="8226425" cy="51911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6613" y="1604963"/>
            <a:ext cx="4037012" cy="21859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6613" y="3943350"/>
            <a:ext cx="4037012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392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9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7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338" y="36513"/>
            <a:ext cx="8458200" cy="51911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0" y="836613"/>
            <a:ext cx="4494213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836613"/>
            <a:ext cx="4494212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idx="11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B5F16-B7C8-4CCE-BB77-DEC6523380F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700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3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5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338" y="36513"/>
            <a:ext cx="8458200" cy="51911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E408-160A-4570-BC0E-4EF0219E17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04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5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6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53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9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6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12CB-3542-4B4A-A166-9E4FBA59BB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18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3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7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43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idx="10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03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7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9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ftr" idx="10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84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1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5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idx="10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38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5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4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0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20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9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7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idx="10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0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" r:id="rId3" imgW="18000000" imgH="4219048" progId="">
                  <p:embed/>
                </p:oleObj>
              </mc:Choice>
              <mc:Fallback>
                <p:oleObj r:id="rId3" imgW="18000000" imgH="421904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7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idx="10"/>
          </p:nvPr>
        </p:nvSpPr>
        <p:spPr>
          <a:xfrm>
            <a:off x="395288" y="5300663"/>
            <a:ext cx="8421687" cy="12207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08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39950"/>
            <a:ext cx="82264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17" imgW="18000000" imgH="4219048" progId="">
                  <p:embed/>
                </p:oleObj>
              </mc:Choice>
              <mc:Fallback>
                <p:oleObj r:id="rId17" imgW="18000000" imgH="421904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8500"/>
          </a:xfrm>
          <a:prstGeom prst="rect">
            <a:avLst/>
          </a:prstGeom>
          <a:solidFill>
            <a:srgbClr val="E614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pic>
        <p:nvPicPr>
          <p:cNvPr id="1030" name="Imag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150"/>
            <a:ext cx="12763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ZoneTexte 8"/>
          <p:cNvSpPr txBox="1">
            <a:spLocks noChangeArrowheads="1"/>
          </p:cNvSpPr>
          <p:nvPr userDrawn="1"/>
        </p:nvSpPr>
        <p:spPr bwMode="auto">
          <a:xfrm>
            <a:off x="6399213" y="152400"/>
            <a:ext cx="247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OPTIMISER SON UTILISATION</a:t>
            </a:r>
            <a:b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fr-FR" altLang="fr-FR" sz="1000" b="1">
                <a:solidFill>
                  <a:srgbClr val="FFFFFF"/>
                </a:solidFill>
                <a:latin typeface="Arial" charset="0"/>
                <a:cs typeface="Arial" charset="0"/>
              </a:rPr>
              <a:t>DE LA DOCUMENTATION JURIDIQUE</a:t>
            </a:r>
            <a:endParaRPr lang="fr-FR" altLang="fr-FR" sz="10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979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34874D-B043-45FA-8E6C-F812A35D42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1" r:id="rId14"/>
  </p:sldLayoutIdLst>
  <p:hf hdr="0" ftr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ctr" defTabSz="449263" rtl="0" eaLnBrk="0" fontAlgn="base" hangingPunct="0">
        <a:spcBef>
          <a:spcPts val="2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6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komantoso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eli.fr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ifrance.gouv.fr/initRechJuriJudi.d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biu-cujas.univ-paris1.fr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urs.unjf.fr/course/category.php?id=10" TargetMode="External"/><Relationship Id="rId13" Type="http://schemas.openxmlformats.org/officeDocument/2006/relationships/hyperlink" Target="http://www.univ-tlse1.fr/84545068/0/fiche___pagelibre/&amp;RH=1299159997751" TargetMode="External"/><Relationship Id="rId3" Type="http://schemas.openxmlformats.org/officeDocument/2006/relationships/hyperlink" Target="http://gallica.bnf.fr/SearchDewey?d=3&amp;sd=34&amp;n=15&amp;p=1&amp;lang=fr" TargetMode="External"/><Relationship Id="rId7" Type="http://schemas.openxmlformats.org/officeDocument/2006/relationships/hyperlink" Target="http://www.unjf.fr/" TargetMode="External"/><Relationship Id="rId12" Type="http://schemas.openxmlformats.org/officeDocument/2006/relationships/hyperlink" Target="http://www.ut-capitole.fr/recherche/bibliotheques/documentation/bu-la-documentation-en-droit-427316.kjsp?RH=137414971759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ecisement.org/blog/C2i-Metiers-du-droit-un-excellent.html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wiki-urfist.unice.fr/wiki_urfist/index.php/C2i_niveau_2,_%22m&#233;tiers_du_droit%22_-_D6" TargetMode="External"/><Relationship Id="rId15" Type="http://schemas.openxmlformats.org/officeDocument/2006/relationships/image" Target="../media/image10.png"/><Relationship Id="rId10" Type="http://schemas.openxmlformats.org/officeDocument/2006/relationships/hyperlink" Target="http://www.c2i.education.fr/spip.php?rubrique45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www.france-universite-numerique.fr/juridique.html" TargetMode="External"/><Relationship Id="rId1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440E9-CD90-4D6E-B2B6-AC102AAC3138}" type="slidenum">
              <a:rPr lang="fr-FR" altLang="fr-FR" smtClean="0"/>
              <a:pPr>
                <a:defRPr/>
              </a:pPr>
              <a:t>1</a:t>
            </a:fld>
            <a:endParaRPr lang="fr-FR" altLang="fr-FR" smtClean="0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CB021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 altLang="fr-FR"/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/>
        </p:nvGraphicFramePr>
        <p:xfrm>
          <a:off x="179388" y="142875"/>
          <a:ext cx="236220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r:id="rId4" imgW="18000000" imgH="4219048" progId="">
                  <p:embed/>
                </p:oleObj>
              </mc:Choice>
              <mc:Fallback>
                <p:oleObj r:id="rId4" imgW="18000000" imgH="421904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2875"/>
                        <a:ext cx="236220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ZoneTexte 8"/>
          <p:cNvSpPr txBox="1">
            <a:spLocks noChangeArrowheads="1"/>
          </p:cNvSpPr>
          <p:nvPr/>
        </p:nvSpPr>
        <p:spPr bwMode="auto">
          <a:xfrm>
            <a:off x="179388" y="1992313"/>
            <a:ext cx="6696075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altLang="fr-FR" sz="4400" dirty="0">
                <a:latin typeface="Arial" charset="0"/>
                <a:cs typeface="Arial" charset="0"/>
              </a:rPr>
              <a:t>OPTIMISER SON UTILISATION  DE LA DOCUMENTATION JURIDIQUE </a:t>
            </a:r>
          </a:p>
          <a:p>
            <a:pPr>
              <a:lnSpc>
                <a:spcPct val="130000"/>
              </a:lnSpc>
            </a:pPr>
            <a:r>
              <a:rPr lang="fr-FR" altLang="fr-FR" sz="2000" dirty="0" smtClean="0">
                <a:latin typeface="Arial" charset="0"/>
                <a:cs typeface="Arial" charset="0"/>
              </a:rPr>
              <a:t>28.09.2016</a:t>
            </a:r>
            <a:endParaRPr lang="fr-FR" altLang="fr-FR" sz="2000" dirty="0">
              <a:latin typeface="Arial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44450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PARTIE N° 2 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95338"/>
            <a:ext cx="8820150" cy="1041400"/>
          </a:xfrm>
        </p:spPr>
        <p:txBody>
          <a:bodyPr lIns="91440" tIns="45720" rIns="91440" bIns="45720"/>
          <a:lstStyle/>
          <a:p>
            <a:pPr marL="0" indent="3175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smtClean="0"/>
              <a:t>LES SOURCES D’INFORMATIONS JURIDIQUES </a:t>
            </a:r>
          </a:p>
          <a:p>
            <a:pPr marL="457200" lvl="1" indent="3175">
              <a:lnSpc>
                <a:spcPct val="90000"/>
              </a:lnSpc>
              <a:spcBef>
                <a:spcPct val="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smtClean="0"/>
              <a:t>Jurisprudence, norme, doctrine </a:t>
            </a:r>
          </a:p>
          <a:p>
            <a:pPr marL="0" indent="3175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1800" smtClean="0">
              <a:solidFill>
                <a:srgbClr val="969696"/>
              </a:solidFill>
            </a:endParaRPr>
          </a:p>
        </p:txBody>
      </p:sp>
      <p:sp>
        <p:nvSpPr>
          <p:cNvPr id="25604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15364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D15D8-14D0-46F8-8C6E-25249EE48444}" type="slidenum">
              <a:rPr lang="fr-FR" altLang="fr-FR" smtClean="0"/>
              <a:pPr>
                <a:defRPr/>
              </a:pPr>
              <a:t>10</a:t>
            </a:fld>
            <a:endParaRPr lang="fr-FR" altLang="fr-FR" smtClean="0"/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360363" y="1316038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39725"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r>
              <a:rPr lang="fr-FR" altLang="fr-FR" sz="2400" dirty="0"/>
              <a:t>Expériences internationales en cours :</a:t>
            </a:r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r>
              <a:rPr lang="fr-FR" altLang="fr-FR" sz="2800" dirty="0"/>
              <a:t>Projet </a:t>
            </a:r>
            <a:r>
              <a:rPr lang="fr-FR" altLang="fr-FR" sz="2800" dirty="0" err="1"/>
              <a:t>Akoma</a:t>
            </a:r>
            <a:r>
              <a:rPr lang="fr-FR" altLang="fr-FR" sz="2800" dirty="0"/>
              <a:t> </a:t>
            </a:r>
            <a:r>
              <a:rPr lang="fr-FR" altLang="fr-FR" sz="2800" dirty="0" err="1"/>
              <a:t>Ntoso</a:t>
            </a:r>
            <a:r>
              <a:rPr lang="fr-FR" altLang="fr-FR" sz="2800" dirty="0"/>
              <a:t> (</a:t>
            </a:r>
            <a:r>
              <a:rPr lang="fr-FR" altLang="fr-FR" sz="2800" dirty="0">
                <a:hlinkClick r:id="rId3"/>
              </a:rPr>
              <a:t>www.akomantoso.org</a:t>
            </a:r>
            <a:r>
              <a:rPr lang="fr-FR" altLang="fr-FR" sz="2800" dirty="0"/>
              <a:t>) </a:t>
            </a:r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endParaRPr lang="fr-FR" altLang="fr-FR" sz="2200" dirty="0"/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endParaRPr lang="fr-FR" altLang="fr-FR" sz="2200" dirty="0"/>
          </a:p>
          <a:p>
            <a:pPr algn="l" eaLnBrk="1" hangingPunct="1">
              <a:spcBef>
                <a:spcPts val="600"/>
              </a:spcBef>
              <a:buClrTx/>
              <a:buFontTx/>
              <a:buNone/>
            </a:pPr>
            <a:r>
              <a:rPr lang="fr-FR" altLang="fr-FR" sz="2200" dirty="0"/>
              <a:t>Projets européens </a:t>
            </a:r>
            <a:br>
              <a:rPr lang="fr-FR" altLang="fr-FR" sz="2200" dirty="0"/>
            </a:br>
            <a:r>
              <a:rPr lang="fr-FR" altLang="fr-FR" sz="2800" dirty="0"/>
              <a:t>ECLI (</a:t>
            </a:r>
            <a:r>
              <a:rPr lang="fr-FR" altLang="fr-FR" sz="2800" dirty="0" err="1"/>
              <a:t>European</a:t>
            </a:r>
            <a:r>
              <a:rPr lang="fr-FR" altLang="fr-FR" sz="2800" dirty="0"/>
              <a:t> Case-Law Identifier)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dirty="0">
                <a:cs typeface="Arial" charset="0"/>
              </a:rPr>
              <a:t>•	</a:t>
            </a:r>
            <a:r>
              <a:rPr lang="fr-FR" altLang="fr-FR" sz="2200" dirty="0"/>
              <a:t>JOUE 2011/C 127/01- du 29 avril 2011 : </a:t>
            </a:r>
            <a:r>
              <a:rPr lang="fr-FR" altLang="fr-FR" sz="1600" dirty="0"/>
              <a:t>Conclusions du Conseil préconisant l'introduction d'un identifiant européen de la jurisprudence et un ensemble minimal de métadonnées uniformes pour la </a:t>
            </a:r>
            <a:r>
              <a:rPr lang="fr-FR" altLang="fr-FR" sz="1600" dirty="0" smtClean="0"/>
              <a:t>jurisprudence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600" dirty="0"/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/>
              <a:t>	ELI (</a:t>
            </a:r>
            <a:r>
              <a:rPr lang="fr-FR" altLang="fr-FR" sz="2800" dirty="0" err="1" smtClean="0"/>
              <a:t>European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Legislation</a:t>
            </a:r>
            <a:r>
              <a:rPr lang="fr-FR" altLang="fr-FR" sz="2800" dirty="0" smtClean="0"/>
              <a:t> Identifier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800" dirty="0" smtClean="0">
                <a:hlinkClick r:id="rId4"/>
              </a:rPr>
              <a:t>http://www.eli.fr</a:t>
            </a:r>
            <a:r>
              <a:rPr lang="fr-FR" altLang="fr-FR" sz="2800" dirty="0" smtClean="0"/>
              <a:t> </a:t>
            </a:r>
            <a:r>
              <a:rPr lang="fr-FR" altLang="fr-FR" sz="2200" dirty="0"/>
              <a:t/>
            </a:r>
            <a:br>
              <a:rPr lang="fr-FR" altLang="fr-FR" sz="2200" dirty="0"/>
            </a:br>
            <a:endParaRPr lang="fr-FR" altLang="fr-FR" sz="2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3724275"/>
          </a:xfrm>
        </p:spPr>
        <p:txBody>
          <a:bodyPr lIns="91440" tIns="45720" rIns="91440" bIns="45720">
            <a:normAutofit fontScale="77500" lnSpcReduction="20000"/>
          </a:bodyPr>
          <a:lstStyle/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r-FR" altLang="fr-FR" dirty="0" smtClean="0"/>
              <a:t>Projets et applications MAGILEX, MAGICODE, PAVLEX</a:t>
            </a:r>
          </a:p>
          <a:p>
            <a:pPr marL="0" lvl="1" indent="0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r-FR" altLang="fr-FR" dirty="0" smtClean="0"/>
              <a:t>Voir </a:t>
            </a:r>
            <a:r>
              <a:rPr lang="fr-FR" altLang="fr-FR" dirty="0" smtClean="0">
                <a:solidFill>
                  <a:srgbClr val="003366"/>
                </a:solidFill>
              </a:rPr>
              <a:t>http://www.societekrill.com/legistique.php</a:t>
            </a:r>
            <a:r>
              <a:rPr lang="fr-FR" altLang="fr-FR" dirty="0" smtClean="0"/>
              <a:t> </a:t>
            </a:r>
          </a:p>
          <a:p>
            <a:pPr marL="0" lvl="1" indent="0" eaLnBrk="1" hangingPunct="1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fr-FR" altLang="fr-FR" dirty="0" smtClean="0"/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r-FR" altLang="fr-FR" dirty="0" smtClean="0"/>
              <a:t>Codification : </a:t>
            </a:r>
            <a:r>
              <a:rPr lang="fr-FR" altLang="fr-FR" dirty="0" smtClean="0">
                <a:solidFill>
                  <a:srgbClr val="003366"/>
                </a:solidFill>
              </a:rPr>
              <a:t>commission supérieure de codification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Tx/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fr-FR" altLang="fr-FR" dirty="0" smtClean="0"/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r-FR" altLang="fr-FR" dirty="0" smtClean="0">
                <a:solidFill>
                  <a:srgbClr val="003366"/>
                </a:solidFill>
              </a:rPr>
              <a:t>Quantification de la norme</a:t>
            </a:r>
            <a:r>
              <a:rPr lang="fr-FR" altLang="fr-FR" dirty="0" smtClean="0"/>
              <a:t> (</a:t>
            </a:r>
            <a:r>
              <a:rPr lang="fr-FR" altLang="fr-FR" dirty="0" err="1" smtClean="0">
                <a:solidFill>
                  <a:srgbClr val="003366"/>
                </a:solidFill>
              </a:rPr>
              <a:t>legifrance</a:t>
            </a:r>
            <a:r>
              <a:rPr lang="fr-FR" altLang="fr-FR" dirty="0" smtClean="0"/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fr-FR" altLang="fr-FR" dirty="0" smtClean="0"/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6388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5AF240A2-3734-4D03-B61A-E390D8C808BB}" type="slidenum">
              <a:rPr lang="fr-FR" altLang="fr-FR"/>
              <a:pPr>
                <a:defRPr/>
              </a:pPr>
              <a:t>11</a:t>
            </a:fld>
            <a:endParaRPr lang="fr-FR" altLang="fr-FR"/>
          </a:p>
        </p:txBody>
      </p:sp>
      <p:sp>
        <p:nvSpPr>
          <p:cNvPr id="26629" name="Text Box 1"/>
          <p:cNvSpPr txBox="1">
            <a:spLocks noChangeArrowheads="1"/>
          </p:cNvSpPr>
          <p:nvPr/>
        </p:nvSpPr>
        <p:spPr bwMode="auto">
          <a:xfrm>
            <a:off x="434975" y="1052513"/>
            <a:ext cx="69945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3200" b="1">
                <a:solidFill>
                  <a:srgbClr val="CB021A"/>
                </a:solidFill>
              </a:rPr>
              <a:t>La consolidation et la codification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741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1FA67164-E668-49E3-B515-3E7188C48893}" type="slidenum">
              <a:rPr lang="fr-FR" altLang="fr-FR"/>
              <a:pPr>
                <a:defRPr/>
              </a:pPr>
              <a:t>12</a:t>
            </a:fld>
            <a:endParaRPr lang="fr-FR" altLang="fr-FR"/>
          </a:p>
        </p:txBody>
      </p:sp>
      <p:sp>
        <p:nvSpPr>
          <p:cNvPr id="27652" name="Text Box 1"/>
          <p:cNvSpPr txBox="1">
            <a:spLocks noChangeArrowheads="1"/>
          </p:cNvSpPr>
          <p:nvPr/>
        </p:nvSpPr>
        <p:spPr bwMode="auto">
          <a:xfrm>
            <a:off x="0" y="404813"/>
            <a:ext cx="8748713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3200" b="1">
                <a:solidFill>
                  <a:srgbClr val="CB021A"/>
                </a:solidFill>
              </a:rPr>
              <a:t>Un exemple de réalisation interministérielle</a:t>
            </a:r>
            <a:br>
              <a:rPr lang="fr-FR" altLang="fr-FR" sz="3200" b="1">
                <a:solidFill>
                  <a:srgbClr val="CB021A"/>
                </a:solidFill>
              </a:rPr>
            </a:br>
            <a:r>
              <a:rPr lang="fr-FR" altLang="fr-FR" sz="3200" b="1">
                <a:solidFill>
                  <a:schemeClr val="tx1"/>
                </a:solidFill>
              </a:rPr>
              <a:t>http://circulaires.legifrance.gouv.fr</a:t>
            </a:r>
            <a:r>
              <a:rPr lang="fr-FR" altLang="fr-FR" sz="2800" b="1">
                <a:solidFill>
                  <a:srgbClr val="003366"/>
                </a:solidFill>
              </a:rPr>
              <a:t> </a:t>
            </a:r>
            <a:r>
              <a:rPr lang="fr-FR" altLang="fr-FR" sz="3200" b="1">
                <a:solidFill>
                  <a:srgbClr val="CB021A"/>
                </a:solidFill>
              </a:rPr>
              <a:t> 	</a:t>
            </a:r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8686800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1601788" y="3175"/>
            <a:ext cx="7291387" cy="1066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3200" b="1">
                <a:solidFill>
                  <a:srgbClr val="CB021A"/>
                </a:solidFill>
              </a:rPr>
              <a:t>La « DILA »</a:t>
            </a:r>
            <a:br>
              <a:rPr lang="fr-FR" altLang="fr-FR" sz="3200" b="1">
                <a:solidFill>
                  <a:srgbClr val="CB021A"/>
                </a:solidFill>
              </a:rPr>
            </a:br>
            <a:r>
              <a:rPr lang="fr-FR" altLang="fr-FR" sz="2800" b="1">
                <a:solidFill>
                  <a:srgbClr val="003366"/>
                </a:solidFill>
              </a:rPr>
              <a:t>http://www.dila.premier-ministre.gouv.fr/</a:t>
            </a:r>
            <a:r>
              <a:rPr lang="fr-FR" altLang="fr-FR" sz="3200" b="1">
                <a:solidFill>
                  <a:srgbClr val="CB021A"/>
                </a:solidFill>
              </a:rPr>
              <a:t> 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25538"/>
            <a:ext cx="8928100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44450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PARTIE N° 3 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660400"/>
            <a:ext cx="8820151" cy="1039813"/>
          </a:xfrm>
        </p:spPr>
        <p:txBody>
          <a:bodyPr lIns="91440" tIns="45720" rIns="91440" bIns="45720"/>
          <a:lstStyle/>
          <a:p>
            <a:pPr marL="0" indent="3175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smtClean="0"/>
              <a:t>FOCUS SUR LE SITE DU SERVICE PUBLIC DE DIFFUSION DU DROIT SUR L’INTERNET </a:t>
            </a:r>
          </a:p>
          <a:p>
            <a:pPr marL="457200" lvl="1" indent="3175">
              <a:lnSpc>
                <a:spcPct val="90000"/>
              </a:lnSpc>
              <a:spcBef>
                <a:spcPct val="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smtClean="0"/>
              <a:t>Legifrance : comment trouver de la jurisprudence, de la législation ?...</a:t>
            </a:r>
          </a:p>
          <a:p>
            <a:pPr marL="0" indent="3175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1800" smtClean="0">
              <a:solidFill>
                <a:srgbClr val="969696"/>
              </a:solidFill>
            </a:endParaRPr>
          </a:p>
        </p:txBody>
      </p:sp>
      <p:sp>
        <p:nvSpPr>
          <p:cNvPr id="29700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1946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7CAD2-9CF6-4295-B994-5B8E78D9F15E}" type="slidenum">
              <a:rPr lang="fr-FR" altLang="fr-FR" smtClean="0"/>
              <a:pPr>
                <a:defRPr/>
              </a:pPr>
              <a:t>14</a:t>
            </a:fld>
            <a:endParaRPr lang="fr-FR" altLang="fr-FR" smtClean="0"/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7488237" cy="473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Legifrance.gouv.fr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941388"/>
            <a:ext cx="8224838" cy="5187950"/>
          </a:xfrm>
        </p:spPr>
      </p:pic>
      <p:sp>
        <p:nvSpPr>
          <p:cNvPr id="30724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725488"/>
            <a:ext cx="8461375" cy="61595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 smtClean="0"/>
              <a:t>Les bases de législation</a:t>
            </a:r>
          </a:p>
        </p:txBody>
      </p:sp>
      <p:sp>
        <p:nvSpPr>
          <p:cNvPr id="31747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150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0A42D-697D-43B7-87E4-E071B665241C}" type="slidenum">
              <a:rPr lang="fr-FR" altLang="fr-FR" smtClean="0"/>
              <a:pPr>
                <a:defRPr/>
              </a:pPr>
              <a:t>16</a:t>
            </a:fld>
            <a:endParaRPr lang="fr-FR" altLang="fr-FR" smtClean="0"/>
          </a:p>
        </p:txBody>
      </p:sp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107950" y="1341438"/>
            <a:ext cx="8885238" cy="49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fr-FR" altLang="fr-FR" sz="1600">
                <a:latin typeface="Times New Roman" pitchFamily="16" charset="0"/>
              </a:rPr>
              <a:t>1) une base « image » (celle qui a servi notamment au CD «  50 ans du JO  » ou à l'accès «  fac-similé ») des numérisations des pages du JORF – Lois et décrets du 1</a:t>
            </a:r>
            <a:r>
              <a:rPr lang="fr-FR" altLang="fr-FR" sz="1600" baseline="31000">
                <a:latin typeface="Times New Roman" pitchFamily="16" charset="0"/>
              </a:rPr>
              <a:t>er</a:t>
            </a:r>
            <a:r>
              <a:rPr lang="fr-FR" altLang="fr-FR" sz="1600">
                <a:latin typeface="Times New Roman" pitchFamily="16" charset="0"/>
              </a:rPr>
              <a:t> janvier 1947 au 31 mai 2004.</a:t>
            </a:r>
            <a:br>
              <a:rPr lang="fr-FR" altLang="fr-FR" sz="1600">
                <a:latin typeface="Times New Roman" pitchFamily="16" charset="0"/>
              </a:rPr>
            </a:br>
            <a:r>
              <a:rPr lang="fr-FR" altLang="fr-FR" sz="1600">
                <a:latin typeface="Times New Roman" pitchFamily="16" charset="0"/>
              </a:rPr>
              <a:t/>
            </a:r>
            <a:br>
              <a:rPr lang="fr-FR" altLang="fr-FR" sz="1600">
                <a:latin typeface="Times New Roman" pitchFamily="16" charset="0"/>
              </a:rPr>
            </a:br>
            <a:r>
              <a:rPr lang="fr-FR" altLang="fr-FR" sz="1600">
                <a:latin typeface="Times New Roman" pitchFamily="16" charset="0"/>
              </a:rPr>
              <a:t>2) une base des références des textes publiés au JORF Lois et décrets, ainsi que ceux </a:t>
            </a:r>
            <a:br>
              <a:rPr lang="fr-FR" altLang="fr-FR" sz="1600">
                <a:latin typeface="Times New Roman" pitchFamily="16" charset="0"/>
              </a:rPr>
            </a:br>
            <a:r>
              <a:rPr lang="fr-FR" altLang="fr-FR" sz="1600">
                <a:latin typeface="Times New Roman" pitchFamily="16" charset="0"/>
              </a:rPr>
              <a:t>publiés dans certains Bulletins officiels. </a:t>
            </a:r>
            <a:br>
              <a:rPr lang="fr-FR" altLang="fr-FR" sz="1600">
                <a:latin typeface="Times New Roman" pitchFamily="16" charset="0"/>
              </a:rPr>
            </a:br>
            <a:r>
              <a:rPr lang="fr-FR" altLang="fr-FR" sz="1600">
                <a:latin typeface="Times New Roman" pitchFamily="16" charset="0"/>
              </a:rPr>
              <a:t>Anciennement nommée base LEX et produite par le Secrétariat général du gouvernement </a:t>
            </a:r>
            <a:br>
              <a:rPr lang="fr-FR" altLang="fr-FR" sz="1600">
                <a:latin typeface="Times New Roman" pitchFamily="16" charset="0"/>
              </a:rPr>
            </a:br>
            <a:r>
              <a:rPr lang="fr-FR" altLang="fr-FR" sz="1600">
                <a:latin typeface="Times New Roman" pitchFamily="16" charset="0"/>
              </a:rPr>
              <a:t>depuis 1936, cette base a servi de structure aux liens hypertextes.</a:t>
            </a:r>
            <a:br>
              <a:rPr lang="fr-FR" altLang="fr-FR" sz="1600">
                <a:latin typeface="Times New Roman" pitchFamily="16" charset="0"/>
              </a:rPr>
            </a:br>
            <a:r>
              <a:rPr lang="fr-FR" altLang="fr-FR" sz="1600">
                <a:latin typeface="Times New Roman" pitchFamily="16" charset="0"/>
              </a:rPr>
              <a:t>Cette base n'est plus accessible en l'état mais par les liens « en savoir plus sur ce texte ».</a:t>
            </a:r>
          </a:p>
          <a:p>
            <a:pPr algn="l" eaLnBrk="1" hangingPunct="1">
              <a:spcBef>
                <a:spcPct val="0"/>
              </a:spcBef>
            </a:pPr>
            <a:r>
              <a:rPr lang="fr-FR" altLang="fr-FR" sz="1600">
                <a:latin typeface="Times New Roman" pitchFamily="16" charset="0"/>
              </a:rPr>
              <a:t/>
            </a:r>
            <a:br>
              <a:rPr lang="fr-FR" altLang="fr-FR" sz="1600">
                <a:latin typeface="Times New Roman" pitchFamily="16" charset="0"/>
              </a:rPr>
            </a:br>
            <a:r>
              <a:rPr lang="fr-FR" altLang="fr-FR" sz="1600">
                <a:latin typeface="Times New Roman" pitchFamily="16" charset="0"/>
              </a:rPr>
              <a:t>3) JORF : une base du texte intégral des documents publiés au JORF Lois et décrets depuis 1990. </a:t>
            </a:r>
            <a:br>
              <a:rPr lang="fr-FR" altLang="fr-FR" sz="1600">
                <a:latin typeface="Times New Roman" pitchFamily="16" charset="0"/>
              </a:rPr>
            </a:br>
            <a:r>
              <a:rPr lang="fr-FR" altLang="fr-FR" sz="1600">
                <a:latin typeface="Times New Roman" pitchFamily="16" charset="0"/>
              </a:rPr>
              <a:t/>
            </a:r>
            <a:br>
              <a:rPr lang="fr-FR" altLang="fr-FR" sz="1600">
                <a:latin typeface="Times New Roman" pitchFamily="16" charset="0"/>
              </a:rPr>
            </a:br>
            <a:r>
              <a:rPr lang="fr-FR" altLang="fr-FR" sz="1600">
                <a:latin typeface="Times New Roman" pitchFamily="16" charset="0"/>
              </a:rPr>
              <a:t>4) LEGI : une base des textes «  consolidés  ». Les lois, certains décrets (numérotés, c'est-à-dire </a:t>
            </a:r>
            <a:br>
              <a:rPr lang="fr-FR" altLang="fr-FR" sz="1600">
                <a:latin typeface="Times New Roman" pitchFamily="16" charset="0"/>
              </a:rPr>
            </a:br>
            <a:r>
              <a:rPr lang="fr-FR" altLang="fr-FR" sz="1600">
                <a:latin typeface="Times New Roman" pitchFamily="16" charset="0"/>
              </a:rPr>
              <a:t>ceux pris en tant que mesures d'ordre général, pas les mesures nominatives) et d'une manière générale</a:t>
            </a:r>
            <a:br>
              <a:rPr lang="fr-FR" altLang="fr-FR" sz="1600">
                <a:latin typeface="Times New Roman" pitchFamily="16" charset="0"/>
              </a:rPr>
            </a:br>
            <a:r>
              <a:rPr lang="fr-FR" altLang="fr-FR" sz="1600">
                <a:latin typeface="Times New Roman" pitchFamily="16" charset="0"/>
              </a:rPr>
              <a:t>les textes codifiés, font l'objet d'un traitement documentaire par la direction des journaux officiels :</a:t>
            </a:r>
            <a:br>
              <a:rPr lang="fr-FR" altLang="fr-FR" sz="1600">
                <a:latin typeface="Times New Roman" pitchFamily="16" charset="0"/>
              </a:rPr>
            </a:br>
            <a:r>
              <a:rPr lang="fr-FR" altLang="fr-FR" sz="1600">
                <a:latin typeface="Times New Roman" pitchFamily="16" charset="0"/>
              </a:rPr>
              <a:t>ils sont «  consolidés  » afin d'offrir l'état «en vigueur» d'un texte, nettoyé de ses versions antérieures</a:t>
            </a:r>
            <a:br>
              <a:rPr lang="fr-FR" altLang="fr-FR" sz="1600">
                <a:latin typeface="Times New Roman" pitchFamily="16" charset="0"/>
              </a:rPr>
            </a:br>
            <a:r>
              <a:rPr lang="fr-FR" altLang="fr-FR" sz="1600">
                <a:latin typeface="Times New Roman" pitchFamily="16" charset="0"/>
              </a:rPr>
              <a:t>et de ses modifications successives.</a:t>
            </a:r>
          </a:p>
          <a:p>
            <a:pPr algn="l" eaLnBrk="1" hangingPunct="1">
              <a:spcBef>
                <a:spcPct val="0"/>
              </a:spcBef>
            </a:pPr>
            <a:r>
              <a:rPr lang="fr-FR" altLang="fr-FR" sz="1600">
                <a:latin typeface="Times New Roman" pitchFamily="16" charset="0"/>
              </a:rPr>
              <a:t>Cette base, anciennement dénommé LEGI, a été produite à partir de 1978. </a:t>
            </a:r>
            <a:br>
              <a:rPr lang="fr-FR" altLang="fr-FR" sz="1600">
                <a:latin typeface="Times New Roman" pitchFamily="16" charset="0"/>
              </a:rPr>
            </a:br>
            <a:r>
              <a:rPr lang="fr-FR" altLang="fr-FR" sz="1600">
                <a:latin typeface="Times New Roman" pitchFamily="16" charset="0"/>
              </a:rPr>
              <a:t/>
            </a:r>
            <a:br>
              <a:rPr lang="fr-FR" altLang="fr-FR" sz="1600">
                <a:latin typeface="Times New Roman" pitchFamily="16" charset="0"/>
              </a:rPr>
            </a:br>
            <a:r>
              <a:rPr lang="fr-FR" altLang="fr-FR" sz="1600">
                <a:latin typeface="Times New Roman" pitchFamily="16" charset="0"/>
              </a:rPr>
              <a:t>5) SARDE : une base d'accès thématique au droit en vigueur. Elle contient plus de 86000 indexeurs pour près de 3 millions de liens d'indexation. La base SARDE est la seule accessible dès la page d'accueil de Légifrance, ou depuis la page spécifique </a:t>
            </a:r>
            <a:r>
              <a:rPr lang="fr-FR" altLang="fr-FR" sz="1600">
                <a:solidFill>
                  <a:schemeClr val="tx1"/>
                </a:solidFill>
                <a:latin typeface="Times New Roman" pitchFamily="16" charset="0"/>
              </a:rPr>
              <a:t>&lt;www.legifrance.gouv.fr/initRechSarde.do&gt;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692150"/>
            <a:ext cx="8459787" cy="5207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200" smtClean="0"/>
              <a:t>Les accès Legifrance en jurisprudence</a:t>
            </a:r>
          </a:p>
        </p:txBody>
      </p:sp>
      <p:sp>
        <p:nvSpPr>
          <p:cNvPr id="32771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2532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C1B28-326A-4043-84A3-5C38C9E952D8}" type="slidenum">
              <a:rPr lang="fr-FR" altLang="fr-FR" smtClean="0"/>
              <a:pPr>
                <a:defRPr/>
              </a:pPr>
              <a:t>17</a:t>
            </a:fld>
            <a:endParaRPr lang="fr-FR" altLang="fr-FR" smtClean="0"/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7932738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814388"/>
            <a:ext cx="8459788" cy="5207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3200" smtClean="0"/>
              <a:t>Les contenus Legifrance en jurisprudence</a:t>
            </a:r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84313"/>
            <a:ext cx="4103688" cy="4392612"/>
          </a:xfrm>
        </p:spPr>
        <p:txBody>
          <a:bodyPr/>
          <a:lstStyle/>
          <a:p>
            <a:pPr marL="0" indent="0" algn="l" eaLnBrk="1" hangingPunct="1"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sz="2400" dirty="0" smtClean="0"/>
              <a:t>Base JADE : </a:t>
            </a:r>
            <a:r>
              <a:rPr lang="fr-FR" altLang="fr-FR" sz="2400" dirty="0"/>
              <a:t/>
            </a:r>
            <a:br>
              <a:rPr lang="fr-FR" altLang="fr-FR" sz="2400" dirty="0"/>
            </a:br>
            <a:r>
              <a:rPr lang="fr-FR" altLang="fr-FR" sz="2400" dirty="0" smtClean="0"/>
              <a:t>- Décisions publiées et « mentionnées » du Conseil d'Etat depuis 1968, inédites depuis 1984 (A, B et C). </a:t>
            </a:r>
            <a:br>
              <a:rPr lang="fr-FR" altLang="fr-FR" sz="2400" dirty="0" smtClean="0"/>
            </a:br>
            <a:r>
              <a:rPr lang="fr-FR" altLang="fr-FR" sz="2400" dirty="0" smtClean="0"/>
              <a:t>- Large sélection des CAA depuis 1989 (origine). </a:t>
            </a:r>
            <a:br>
              <a:rPr lang="fr-FR" altLang="fr-FR" sz="2400" dirty="0" smtClean="0"/>
            </a:br>
            <a:r>
              <a:rPr lang="fr-FR" altLang="fr-FR" sz="2400" dirty="0" smtClean="0"/>
              <a:t>- Pas ou très peu de TA</a:t>
            </a:r>
          </a:p>
          <a:p>
            <a:pPr algn="l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altLang="fr-FR" sz="2400" dirty="0" smtClean="0"/>
          </a:p>
        </p:txBody>
      </p:sp>
      <p:sp>
        <p:nvSpPr>
          <p:cNvPr id="33796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355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BEF6D-CB40-440A-AB7C-630E2E19CAAB}" type="slidenum">
              <a:rPr lang="fr-FR" altLang="fr-FR" smtClean="0"/>
              <a:pPr>
                <a:defRPr/>
              </a:pPr>
              <a:t>18</a:t>
            </a:fld>
            <a:endParaRPr lang="fr-FR" altLang="fr-FR" smtClean="0"/>
          </a:p>
        </p:txBody>
      </p:sp>
      <p:sp>
        <p:nvSpPr>
          <p:cNvPr id="33798" name="Text Box 3"/>
          <p:cNvSpPr txBox="1">
            <a:spLocks noChangeArrowheads="1"/>
          </p:cNvSpPr>
          <p:nvPr/>
        </p:nvSpPr>
        <p:spPr bwMode="auto">
          <a:xfrm>
            <a:off x="4684713" y="1341438"/>
            <a:ext cx="39909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600"/>
              </a:spcBef>
            </a:pPr>
            <a:r>
              <a:rPr lang="fr-FR" altLang="fr-FR" sz="2400"/>
              <a:t>Bases CASS et INCA :</a:t>
            </a:r>
            <a:r>
              <a:rPr lang="fr-FR" altLang="fr-FR" sz="2400">
                <a:hlinkClick r:id="rId3"/>
              </a:rPr>
              <a:t> </a:t>
            </a:r>
          </a:p>
          <a:p>
            <a:pPr algn="l" eaLnBrk="1" hangingPunct="1">
              <a:spcBef>
                <a:spcPts val="600"/>
              </a:spcBef>
            </a:pPr>
            <a:r>
              <a:rPr lang="fr-FR" altLang="fr-FR" sz="2400"/>
              <a:t>- Arrêts publiés de la cour de cassation depuis 1960 / inédits depuis 1986. </a:t>
            </a:r>
          </a:p>
          <a:p>
            <a:pPr algn="l" eaLnBrk="1" hangingPunct="1">
              <a:spcBef>
                <a:spcPts val="600"/>
              </a:spcBef>
            </a:pPr>
            <a:r>
              <a:rPr lang="fr-FR" altLang="fr-FR" sz="2400"/>
              <a:t>- Peu d'arrêts d'appel. Ces derniers sont dans la base JURICA (400000 arrêts par an depuis 2009, sous licence et diffusées par des éditeurs privés)</a:t>
            </a:r>
            <a:br>
              <a:rPr lang="fr-FR" altLang="fr-FR" sz="2400"/>
            </a:br>
            <a:r>
              <a:rPr lang="fr-FR" altLang="fr-FR" sz="2400"/>
              <a:t>- Pas ou très peu de jugements de 1</a:t>
            </a:r>
            <a:r>
              <a:rPr lang="fr-FR" altLang="fr-FR" sz="2400" baseline="30000"/>
              <a:t>ere</a:t>
            </a:r>
            <a:r>
              <a:rPr lang="fr-FR" altLang="fr-FR" sz="2400"/>
              <a:t> instance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44450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PARTIE N° 4 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660400"/>
            <a:ext cx="8820151" cy="1039813"/>
          </a:xfrm>
        </p:spPr>
        <p:txBody>
          <a:bodyPr lIns="91440" tIns="45720" rIns="91440" bIns="45720"/>
          <a:lstStyle/>
          <a:p>
            <a:pPr marL="0" indent="3175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dirty="0" smtClean="0"/>
              <a:t>FOCUS SUR LES RESSOURCES </a:t>
            </a:r>
            <a:r>
              <a:rPr lang="fr-FR" altLang="fr-FR" sz="1600" dirty="0" smtClean="0"/>
              <a:t>DE LA DILA</a:t>
            </a:r>
            <a:endParaRPr lang="fr-FR" altLang="fr-FR" sz="1600" dirty="0" smtClean="0"/>
          </a:p>
          <a:p>
            <a:pPr marL="0" indent="3175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1800" dirty="0" smtClean="0">
              <a:solidFill>
                <a:srgbClr val="969696"/>
              </a:solidFill>
            </a:endParaRPr>
          </a:p>
        </p:txBody>
      </p:sp>
      <p:sp>
        <p:nvSpPr>
          <p:cNvPr id="34820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458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7487D-9862-4D00-A3A9-99102AD940D0}" type="slidenum">
              <a:rPr lang="fr-FR" altLang="fr-FR" smtClean="0"/>
              <a:pPr>
                <a:defRPr/>
              </a:pPr>
              <a:t>19</a:t>
            </a:fld>
            <a:endParaRPr lang="fr-FR" altLang="fr-FR" smtClean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8036685" cy="27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7652544" cy="84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8" y="3866406"/>
            <a:ext cx="8213741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98" y="3717032"/>
            <a:ext cx="4160868" cy="1940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0" y="3046458"/>
            <a:ext cx="8691314" cy="7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44450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Avant propos </a:t>
            </a:r>
          </a:p>
        </p:txBody>
      </p:sp>
      <p:sp>
        <p:nvSpPr>
          <p:cNvPr id="7174" name="Rectangle 2"/>
          <p:cNvSpPr>
            <a:spLocks noGrp="1" noChangeArrowheads="1"/>
          </p:cNvSpPr>
          <p:nvPr>
            <p:ph idx="1"/>
          </p:nvPr>
        </p:nvSpPr>
        <p:spPr>
          <a:xfrm>
            <a:off x="0" y="836613"/>
            <a:ext cx="9144000" cy="5329237"/>
          </a:xfrm>
        </p:spPr>
        <p:txBody>
          <a:bodyPr>
            <a:normAutofit lnSpcReduction="10000"/>
          </a:bodyPr>
          <a:lstStyle/>
          <a:p>
            <a:pPr indent="-339725" eaLnBrk="1" hangingPunct="1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altLang="fr-FR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22288" lvl="1" indent="15875" eaLnBrk="1" hangingPunct="1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 smtClean="0">
                <a:solidFill>
                  <a:schemeClr val="bg1"/>
                </a:solidFill>
                <a:cs typeface="Arial" panose="020B0604020202020204" pitchFamily="34" charset="0"/>
              </a:rPr>
              <a:t>Adresse de mise à jour permanente du support :</a:t>
            </a:r>
          </a:p>
          <a:p>
            <a:pPr lvl="2" eaLnBrk="1" hangingPunct="1">
              <a:lnSpc>
                <a:spcPct val="90000"/>
              </a:lnSpc>
              <a:buClr>
                <a:srgbClr val="990000"/>
              </a:buClr>
              <a:buFont typeface="Wingdings" charset="2"/>
              <a:buChar char="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 smtClean="0">
                <a:solidFill>
                  <a:schemeClr val="bg1"/>
                </a:solidFill>
                <a:cs typeface="Arial" panose="020B0604020202020204" pitchFamily="34" charset="0"/>
              </a:rPr>
              <a:t>http://www.servicedoc.info/scpo/ </a:t>
            </a:r>
          </a:p>
          <a:p>
            <a:pPr marL="522288" lvl="1" indent="15875" eaLnBrk="1" hangingPunct="1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 smtClean="0">
                <a:solidFill>
                  <a:schemeClr val="bg1"/>
                </a:solidFill>
                <a:cs typeface="Arial" panose="020B0604020202020204" pitchFamily="34" charset="0"/>
              </a:rPr>
              <a:t>Courriel pour tout renseignement complémentaire :</a:t>
            </a:r>
          </a:p>
          <a:p>
            <a:pPr lvl="2" eaLnBrk="1" hangingPunct="1">
              <a:lnSpc>
                <a:spcPct val="90000"/>
              </a:lnSpc>
              <a:buClr>
                <a:srgbClr val="990000"/>
              </a:buClr>
              <a:buFont typeface="Wingdings" charset="2"/>
              <a:buChar char="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 smtClean="0">
                <a:solidFill>
                  <a:schemeClr val="bg1"/>
                </a:solidFill>
                <a:cs typeface="Arial" panose="020B0604020202020204" pitchFamily="34" charset="0"/>
              </a:rPr>
              <a:t>stephane.cottin@gmail.com </a:t>
            </a:r>
          </a:p>
          <a:p>
            <a:pPr marL="522288" lvl="1" indent="15875" eaLnBrk="1" hangingPunct="1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altLang="fr-FR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22288" lvl="1" indent="15875" eaLnBrk="1" hangingPunct="1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 smtClean="0">
                <a:solidFill>
                  <a:schemeClr val="bg1"/>
                </a:solidFill>
                <a:cs typeface="Arial" panose="020B0604020202020204" pitchFamily="34" charset="0"/>
              </a:rPr>
              <a:t>Analyse des impacts des nouvelles technologies sur les méthodes de production et de recherche documentaires</a:t>
            </a:r>
          </a:p>
          <a:p>
            <a:pPr marL="522288" lvl="1" indent="15875" eaLnBrk="1" hangingPunct="1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 smtClean="0">
                <a:solidFill>
                  <a:schemeClr val="bg1"/>
                </a:solidFill>
                <a:cs typeface="Arial" panose="020B0604020202020204" pitchFamily="34" charset="0"/>
              </a:rPr>
              <a:t>Place du papier</a:t>
            </a:r>
          </a:p>
          <a:p>
            <a:pPr marL="522288" lvl="1" indent="15875" eaLnBrk="1" hangingPunct="1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altLang="fr-FR" dirty="0" smtClean="0"/>
          </a:p>
          <a:p>
            <a:pPr marL="522288" lvl="1" indent="15875" eaLnBrk="1" hangingPunct="1">
              <a:lnSpc>
                <a:spcPct val="90000"/>
              </a:lnSpc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dirty="0" smtClean="0"/>
              <a:t>		</a:t>
            </a:r>
          </a:p>
        </p:txBody>
      </p:sp>
      <p:sp>
        <p:nvSpPr>
          <p:cNvPr id="17412" name="Espace réservé du numéro de diapositive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FB7480-309F-480C-83F4-843079E2F51B}" type="slidenum">
              <a:rPr lang="fr-FR" altLang="fr-FR" smtClean="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2</a:t>
            </a:fld>
            <a:endParaRPr lang="fr-FR" altLang="fr-FR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9700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6BADA0CD-3C73-4F8B-B5AD-1B52E3F267DC}" type="slidenum">
              <a:rPr lang="fr-FR" altLang="fr-FR"/>
              <a:pPr>
                <a:defRPr/>
              </a:pPr>
              <a:t>20</a:t>
            </a:fld>
            <a:endParaRPr lang="fr-FR" altLang="fr-FR"/>
          </a:p>
        </p:txBody>
      </p:sp>
      <p:sp>
        <p:nvSpPr>
          <p:cNvPr id="39940" name="Text Box 1"/>
          <p:cNvSpPr txBox="1">
            <a:spLocks noChangeArrowheads="1"/>
          </p:cNvSpPr>
          <p:nvPr/>
        </p:nvSpPr>
        <p:spPr bwMode="auto">
          <a:xfrm>
            <a:off x="1403350" y="581025"/>
            <a:ext cx="56530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3200" b="1">
                <a:solidFill>
                  <a:srgbClr val="CB021A"/>
                </a:solidFill>
              </a:rPr>
              <a:t>Base Vos Droits </a:t>
            </a:r>
            <a:br>
              <a:rPr lang="fr-FR" altLang="fr-FR" sz="3200" b="1">
                <a:solidFill>
                  <a:srgbClr val="CB021A"/>
                </a:solidFill>
              </a:rPr>
            </a:br>
            <a:r>
              <a:rPr lang="fr-FR" altLang="fr-FR" sz="3200" b="1">
                <a:solidFill>
                  <a:srgbClr val="003366"/>
                </a:solidFill>
              </a:rPr>
              <a:t>http://www.service-public.fr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47825"/>
            <a:ext cx="7559675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2"/>
          <p:cNvSpPr>
            <a:spLocks noGrp="1" noChangeArrowheads="1"/>
          </p:cNvSpPr>
          <p:nvPr>
            <p:ph idx="1"/>
          </p:nvPr>
        </p:nvSpPr>
        <p:spPr>
          <a:xfrm>
            <a:off x="571500" y="1366838"/>
            <a:ext cx="8177213" cy="4654550"/>
          </a:xfrm>
        </p:spPr>
        <p:txBody>
          <a:bodyPr lIns="91440" tIns="45720" rIns="91440" bIns="45720">
            <a:normAutofit fontScale="85000" lnSpcReduction="20000"/>
          </a:bodyPr>
          <a:lstStyle/>
          <a:p>
            <a:pPr marL="0" indent="0"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r-FR" altLang="fr-FR" dirty="0" smtClean="0"/>
              <a:t>Ex-CIRA : centres interministériels de renseignements administratifs</a:t>
            </a:r>
          </a:p>
          <a:p>
            <a:pPr marL="0" indent="0"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lang="fr-FR" altLang="fr-FR" dirty="0" smtClean="0"/>
          </a:p>
          <a:p>
            <a:pPr marL="0" indent="0"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r-FR" altLang="fr-FR" dirty="0" smtClean="0"/>
              <a:t>Base Vos Droits</a:t>
            </a:r>
          </a:p>
          <a:p>
            <a:pPr marL="0" indent="0"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r-FR" altLang="fr-FR" dirty="0" smtClean="0"/>
              <a:t>Allo Service Public (39 39) : </a:t>
            </a:r>
            <a:br>
              <a:rPr lang="fr-FR" altLang="fr-FR" dirty="0" smtClean="0"/>
            </a:br>
            <a:r>
              <a:rPr lang="fr-FR" altLang="fr-FR" dirty="0" smtClean="0"/>
              <a:t>1,5 million d’appels par an</a:t>
            </a:r>
          </a:p>
          <a:p>
            <a:pPr marL="0" indent="0" eaLnBrk="1" hangingPunct="1"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fr-FR" altLang="fr-FR" dirty="0" smtClean="0">
                <a:solidFill>
                  <a:srgbClr val="003366"/>
                </a:solidFill>
              </a:rPr>
              <a:t>Bibliothèque des rapports publics</a:t>
            </a:r>
            <a:r>
              <a:rPr lang="fr-FR" altLang="fr-FR" dirty="0" smtClean="0"/>
              <a:t> , </a:t>
            </a:r>
            <a:br>
              <a:rPr lang="fr-FR" altLang="fr-FR" dirty="0" smtClean="0"/>
            </a:br>
            <a:r>
              <a:rPr lang="fr-FR" altLang="fr-FR" dirty="0" smtClean="0"/>
              <a:t>des </a:t>
            </a:r>
            <a:r>
              <a:rPr lang="fr-FR" altLang="fr-FR" dirty="0" smtClean="0">
                <a:solidFill>
                  <a:srgbClr val="003366"/>
                </a:solidFill>
              </a:rPr>
              <a:t>discours publics</a:t>
            </a:r>
            <a:r>
              <a:rPr lang="fr-FR" altLang="fr-FR" dirty="0" smtClean="0"/>
              <a:t>, des </a:t>
            </a:r>
            <a:r>
              <a:rPr lang="fr-FR" altLang="fr-FR" dirty="0" smtClean="0">
                <a:solidFill>
                  <a:srgbClr val="003366"/>
                </a:solidFill>
              </a:rPr>
              <a:t>débats publics</a:t>
            </a:r>
          </a:p>
        </p:txBody>
      </p:sp>
      <p:sp>
        <p:nvSpPr>
          <p:cNvPr id="37891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765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F93820BD-A6CB-452D-967B-B9B7AC2FF38A}" type="slidenum">
              <a:rPr lang="fr-FR" altLang="fr-FR"/>
              <a:pPr>
                <a:defRPr/>
              </a:pPr>
              <a:t>21</a:t>
            </a:fld>
            <a:endParaRPr lang="fr-FR" altLang="fr-FR"/>
          </a:p>
        </p:txBody>
      </p:sp>
      <p:sp>
        <p:nvSpPr>
          <p:cNvPr id="37893" name="Text Box 1"/>
          <p:cNvSpPr txBox="1">
            <a:spLocks noChangeArrowheads="1"/>
          </p:cNvSpPr>
          <p:nvPr/>
        </p:nvSpPr>
        <p:spPr bwMode="auto">
          <a:xfrm>
            <a:off x="1331913" y="908050"/>
            <a:ext cx="6994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rgbClr val="CB021A"/>
                </a:solidFill>
              </a:rPr>
              <a:t>« Vulgarisation 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2867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B229444B-6D4A-4149-BB70-C709467034FA}" type="slidenum">
              <a:rPr lang="fr-FR" altLang="fr-FR"/>
              <a:pPr>
                <a:defRPr/>
              </a:pPr>
              <a:t>22</a:t>
            </a:fld>
            <a:endParaRPr lang="fr-FR" altLang="fr-FR"/>
          </a:p>
        </p:txBody>
      </p:sp>
      <p:sp>
        <p:nvSpPr>
          <p:cNvPr id="38916" name="Text Box 1"/>
          <p:cNvSpPr txBox="1">
            <a:spLocks noChangeArrowheads="1"/>
          </p:cNvSpPr>
          <p:nvPr/>
        </p:nvSpPr>
        <p:spPr bwMode="auto">
          <a:xfrm>
            <a:off x="1042988" y="814388"/>
            <a:ext cx="5400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3200" b="1">
                <a:solidFill>
                  <a:srgbClr val="CB021A"/>
                </a:solidFill>
              </a:rPr>
              <a:t>Allô Service Public 3939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73088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31748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8F4BF5F6-3727-4F89-8EFE-0F60E0C69504}" type="slidenum">
              <a:rPr lang="fr-FR" altLang="fr-FR"/>
              <a:pPr>
                <a:defRPr/>
              </a:pPr>
              <a:t>23</a:t>
            </a:fld>
            <a:endParaRPr lang="fr-FR" altLang="fr-FR"/>
          </a:p>
        </p:txBody>
      </p:sp>
      <p:sp>
        <p:nvSpPr>
          <p:cNvPr id="41988" name="Text Box 1"/>
          <p:cNvSpPr txBox="1">
            <a:spLocks noChangeArrowheads="1"/>
          </p:cNvSpPr>
          <p:nvPr/>
        </p:nvSpPr>
        <p:spPr bwMode="auto">
          <a:xfrm>
            <a:off x="179388" y="908050"/>
            <a:ext cx="69945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800" b="1">
                <a:solidFill>
                  <a:srgbClr val="CB021A"/>
                </a:solidFill>
              </a:rPr>
              <a:t>Vie-publique.fr</a:t>
            </a: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5175"/>
            <a:ext cx="8604250" cy="40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44450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PARTIE N° 5 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60400"/>
            <a:ext cx="9036050" cy="1039813"/>
          </a:xfrm>
        </p:spPr>
        <p:txBody>
          <a:bodyPr lIns="91440" tIns="45720" rIns="91440" bIns="45720"/>
          <a:lstStyle/>
          <a:p>
            <a:pPr marL="0" indent="3175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smtClean="0"/>
              <a:t>D'AUTRES METHODES ET SITES UTILES </a:t>
            </a:r>
            <a:br>
              <a:rPr lang="fr-FR" altLang="fr-FR" sz="1600" smtClean="0"/>
            </a:br>
            <a:r>
              <a:rPr lang="fr-FR" altLang="fr-FR" sz="1600" smtClean="0"/>
              <a:t>POUR ACCEDER A LA DOCUMENTATION JURIDIQUE </a:t>
            </a:r>
          </a:p>
          <a:p>
            <a:pPr marL="457200" lvl="1" indent="3175">
              <a:lnSpc>
                <a:spcPct val="90000"/>
              </a:lnSpc>
              <a:spcBef>
                <a:spcPct val="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smtClean="0"/>
              <a:t>Des sites incontournables en droit comparé</a:t>
            </a:r>
          </a:p>
          <a:p>
            <a:pPr marL="0" indent="3175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1800" smtClean="0">
              <a:solidFill>
                <a:srgbClr val="969696"/>
              </a:solidFill>
            </a:endParaRPr>
          </a:p>
        </p:txBody>
      </p:sp>
      <p:sp>
        <p:nvSpPr>
          <p:cNvPr id="36868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662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E085F-2FBF-408A-A48D-722842D18975}" type="slidenum">
              <a:rPr lang="fr-FR" altLang="fr-FR" smtClean="0"/>
              <a:pPr>
                <a:defRPr/>
              </a:pPr>
              <a:t>24</a:t>
            </a:fld>
            <a:endParaRPr lang="fr-FR" altLang="fr-FR" smtClean="0"/>
          </a:p>
        </p:txBody>
      </p:sp>
      <p:graphicFrame>
        <p:nvGraphicFramePr>
          <p:cNvPr id="27708" name="Group 60"/>
          <p:cNvGraphicFramePr>
            <a:graphicFrameLocks noGrp="1"/>
          </p:cNvGraphicFramePr>
          <p:nvPr/>
        </p:nvGraphicFramePr>
        <p:xfrm>
          <a:off x="250825" y="1916113"/>
          <a:ext cx="8677275" cy="3992562"/>
        </p:xfrm>
        <a:graphic>
          <a:graphicData uri="http://schemas.openxmlformats.org/drawingml/2006/table">
            <a:tbl>
              <a:tblPr/>
              <a:tblGrid>
                <a:gridCol w="4552950"/>
                <a:gridCol w="4124325"/>
              </a:tblGrid>
              <a:tr h="55092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fr-F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Cours constitutionnelles francophones (ACCPUF)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&lt;www.accpuf.org&gt;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39033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Hautes cours judiciaires francophones (AHJUCAF)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&lt;www.ahjucaf.org&gt;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90339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Parlements (UIP)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&lt;www.ipu.org/parline-f/&gt;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5092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CODICES (Commission de Venise : décisions des cours à compétence constitutionnelle)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&lt;www.codices.coe.int/&gt;</a:t>
                      </a:r>
                    </a:p>
                  </a:txBody>
                  <a:tcPr marL="90000" marR="90000" marT="59154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77955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JURE (Convention de Bruxelles et de Lugano sur l'exécution des jugements en matière civile et commerciale)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&lt;ec.europa.eu/civiljustice/jure/&gt;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779553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Association des Conseils d'État et des Juridictions administratives suprêmes de l'Union européenne (bases Dec.Nat des décisions nationales et Jurifast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&lt;www.juradmin.eu&gt;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50926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Réseau des Présidents des Cours suprêmes judiciaires de l'Union européenne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ts val="1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969696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&lt;www.network-presidents.eu&gt;</a:t>
                      </a:r>
                    </a:p>
                  </a:txBody>
                  <a:tcPr marL="90000" marR="90000" marT="60037" marB="46805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44450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Plan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827088" y="836613"/>
            <a:ext cx="8316912" cy="5329237"/>
          </a:xfrm>
        </p:spPr>
        <p:txBody>
          <a:bodyPr/>
          <a:lstStyle/>
          <a:p>
            <a:pPr indent="-339725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 dirty="0" smtClean="0"/>
          </a:p>
          <a:p>
            <a:pPr indent="-339725" algn="l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 smtClean="0"/>
              <a:t>1 Des ressources utiles : méthodes d’autoformations, répertoires importants,…</a:t>
            </a:r>
          </a:p>
          <a:p>
            <a:pPr indent="-339725" algn="l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 dirty="0" smtClean="0"/>
          </a:p>
          <a:p>
            <a:pPr indent="-339725" algn="l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 smtClean="0"/>
              <a:t>2 Les sources d’information juridiques : jurisprudence, normes (textes), doctrine. </a:t>
            </a:r>
          </a:p>
          <a:p>
            <a:pPr indent="-339725" algn="l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 dirty="0" smtClean="0"/>
          </a:p>
          <a:p>
            <a:pPr indent="-339725" algn="l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 smtClean="0"/>
              <a:t>3 Focus sur le site du service public de diffusion du droit sur l’Internet : Legifrance. Comment trouver un texte, une jurisprudence ?…</a:t>
            </a:r>
          </a:p>
          <a:p>
            <a:pPr indent="-339725" algn="l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 dirty="0" smtClean="0"/>
          </a:p>
          <a:p>
            <a:pPr indent="-339725" algn="l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 smtClean="0"/>
              <a:t>4 </a:t>
            </a:r>
            <a:r>
              <a:rPr lang="fr-FR" altLang="fr-FR" sz="2000" dirty="0" smtClean="0"/>
              <a:t>L’offre de la DILA : le guide de légistique</a:t>
            </a:r>
            <a:endParaRPr lang="fr-FR" altLang="fr-FR" sz="2000" dirty="0" smtClean="0"/>
          </a:p>
          <a:p>
            <a:pPr indent="-339725" algn="l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2000" dirty="0" smtClean="0"/>
          </a:p>
          <a:p>
            <a:pPr indent="-339725" algn="l" eaLnBrk="1" hangingPunct="1">
              <a:spcBef>
                <a:spcPts val="5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000" dirty="0" smtClean="0"/>
              <a:t>5 D'autres méthodes et sources utiles d’accès à la documentation juridique</a:t>
            </a:r>
          </a:p>
        </p:txBody>
      </p:sp>
      <p:sp>
        <p:nvSpPr>
          <p:cNvPr id="8195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FA767908-4BA4-4519-8A1A-BE6909656F0F}" type="slidenum">
              <a:rPr lang="fr-FR" altLang="fr-FR"/>
              <a:pPr>
                <a:defRPr/>
              </a:pPr>
              <a:t>3</a:t>
            </a:fld>
            <a:endParaRPr lang="fr-FR" altLang="fr-FR"/>
          </a:p>
        </p:txBody>
      </p:sp>
      <p:sp>
        <p:nvSpPr>
          <p:cNvPr id="18437" name="Espace réservé de la date 3"/>
          <p:cNvSpPr txBox="1">
            <a:spLocks/>
          </p:cNvSpPr>
          <p:nvPr/>
        </p:nvSpPr>
        <p:spPr bwMode="auto">
          <a:xfrm>
            <a:off x="2627313" y="6338888"/>
            <a:ext cx="1149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400">
                <a:solidFill>
                  <a:srgbClr val="FFFFFF"/>
                </a:solidFill>
                <a:ea typeface="Lucida Sans Unicode" charset="0"/>
                <a:cs typeface="Lucida Sans Unicode" charset="0"/>
              </a:rPr>
              <a:t>Mars 2015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50101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490537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PARTIE N° 1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92150"/>
            <a:ext cx="8218487" cy="892175"/>
          </a:xfrm>
        </p:spPr>
        <p:txBody>
          <a:bodyPr lIns="91440" tIns="45720" rIns="91440" bIns="45720"/>
          <a:lstStyle/>
          <a:p>
            <a:pPr marL="339725" indent="-339725" eaLnBrk="1" hangingPunct="1">
              <a:spcBef>
                <a:spcPts val="5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000" smtClean="0"/>
              <a:t>DES RESSOURCES UTILES</a:t>
            </a:r>
          </a:p>
          <a:p>
            <a:pPr marL="457200" lvl="1" indent="3175">
              <a:spcBef>
                <a:spcPct val="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fr-FR" altLang="fr-FR" sz="2400" smtClean="0">
                <a:solidFill>
                  <a:srgbClr val="969696"/>
                </a:solidFill>
              </a:rPr>
              <a:t>Méthodes d’autoformation, répertoires pratiques… </a:t>
            </a:r>
          </a:p>
          <a:p>
            <a:pPr marL="339725" indent="-339725" eaLnBrk="1" hangingPunct="1">
              <a:spcBef>
                <a:spcPts val="700"/>
              </a:spcBef>
              <a:buClr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fr-FR" altLang="fr-FR" sz="2400" smtClean="0">
              <a:solidFill>
                <a:srgbClr val="969696"/>
              </a:solidFill>
            </a:endParaRP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601788"/>
            <a:ext cx="5040313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380365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273050" y="765175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Web-bibliographie indicative de guides pratiques</a:t>
            </a:r>
          </a:p>
        </p:txBody>
      </p:sp>
      <p:sp>
        <p:nvSpPr>
          <p:cNvPr id="20483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024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0157E0FF-6472-4721-8933-F52A0659C2EA}" type="slidenum">
              <a:rPr lang="fr-FR" altLang="fr-FR"/>
              <a:pPr>
                <a:defRPr/>
              </a:pPr>
              <a:t>5</a:t>
            </a:fld>
            <a:endParaRPr lang="fr-FR" altLang="fr-FR"/>
          </a:p>
        </p:txBody>
      </p:sp>
      <p:sp>
        <p:nvSpPr>
          <p:cNvPr id="20485" name="Text Box 2"/>
          <p:cNvSpPr txBox="1">
            <a:spLocks noChangeArrowheads="1"/>
          </p:cNvSpPr>
          <p:nvPr/>
        </p:nvSpPr>
        <p:spPr bwMode="auto">
          <a:xfrm>
            <a:off x="4035425" y="1936750"/>
            <a:ext cx="4027488" cy="4572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solidFill>
                  <a:schemeClr val="tx1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http://jurisguide.univ-paris1.fr/</a:t>
            </a:r>
            <a:r>
              <a:rPr lang="fr-FR" altLang="fr-FR" sz="2400"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</a:p>
        </p:txBody>
      </p:sp>
      <p:sp>
        <p:nvSpPr>
          <p:cNvPr id="20486" name="Text Box 3"/>
          <p:cNvSpPr txBox="1">
            <a:spLocks noChangeArrowheads="1"/>
          </p:cNvSpPr>
          <p:nvPr/>
        </p:nvSpPr>
        <p:spPr bwMode="auto">
          <a:xfrm>
            <a:off x="395288" y="1139825"/>
            <a:ext cx="821848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 indent="-282575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500"/>
              </a:spcBef>
              <a:buClrTx/>
              <a:buFontTx/>
              <a:buNone/>
            </a:pPr>
            <a:r>
              <a:rPr lang="fr-FR" altLang="fr-FR" sz="2000"/>
              <a:t>DES RESSOURCES UTILES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solidFill>
                  <a:srgbClr val="969696"/>
                </a:solidFill>
              </a:rPr>
              <a:t>Autoformation : Le jurisguide </a:t>
            </a:r>
          </a:p>
          <a:p>
            <a:pPr algn="l" eaLnBrk="1" hangingPunct="1">
              <a:spcBef>
                <a:spcPts val="700"/>
              </a:spcBef>
              <a:buClrTx/>
              <a:buFontTx/>
              <a:buNone/>
            </a:pPr>
            <a:endParaRPr lang="fr-FR" altLang="fr-FR" sz="2400">
              <a:solidFill>
                <a:srgbClr val="969696"/>
              </a:solidFill>
            </a:endParaRPr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19363"/>
            <a:ext cx="755967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609600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Web-bibliographie indicative de guides pratiques</a:t>
            </a:r>
          </a:p>
        </p:txBody>
      </p:sp>
      <p:sp>
        <p:nvSpPr>
          <p:cNvPr id="21507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1268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283B97D5-CD1B-4852-A9AD-7B3A704F003B}" type="slidenum">
              <a:rPr lang="fr-FR" altLang="fr-FR"/>
              <a:pPr>
                <a:defRPr/>
              </a:pPr>
              <a:t>6</a:t>
            </a:fld>
            <a:endParaRPr lang="fr-FR" altLang="fr-FR"/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373063" y="1412875"/>
            <a:ext cx="821848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 indent="-282575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500"/>
              </a:spcBef>
              <a:buClrTx/>
              <a:buFontTx/>
              <a:buNone/>
            </a:pPr>
            <a:r>
              <a:rPr lang="fr-FR" altLang="fr-FR" sz="2000"/>
              <a:t>DES RESSOURCES UTILES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solidFill>
                  <a:srgbClr val="969696"/>
                </a:solidFill>
              </a:rPr>
              <a:t>Bibliothèque Cujas : le plus grand catalogue de droit</a:t>
            </a:r>
          </a:p>
          <a:p>
            <a:pPr algn="l" eaLnBrk="1" hangingPunct="1">
              <a:spcBef>
                <a:spcPts val="700"/>
              </a:spcBef>
              <a:buClrTx/>
              <a:buFontTx/>
              <a:buNone/>
            </a:pPr>
            <a:endParaRPr lang="fr-FR" altLang="fr-FR" sz="2400">
              <a:solidFill>
                <a:srgbClr val="969696"/>
              </a:solidFill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3276600" y="5516563"/>
            <a:ext cx="3925888" cy="4572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solidFill>
                  <a:schemeClr val="tx1"/>
                </a:solidFill>
                <a:latin typeface="Times New Roman" pitchFamily="16" charset="0"/>
              </a:rPr>
              <a:t>http://biu-cujas.univ-paris1.fr/</a:t>
            </a:r>
            <a:r>
              <a:rPr lang="fr-FR" altLang="fr-FR" sz="2400">
                <a:solidFill>
                  <a:srgbClr val="CCCCFF"/>
                </a:solidFill>
                <a:latin typeface="Times New Roman" pitchFamily="16" charset="0"/>
              </a:rPr>
              <a:t> </a:t>
            </a:r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3060700"/>
            <a:ext cx="60674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2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1114425"/>
            <a:ext cx="50101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2292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1D6F2CD0-5267-4E91-8F7D-CFDA9A4058F4}" type="slidenum">
              <a:rPr lang="fr-FR" altLang="fr-FR"/>
              <a:pPr>
                <a:defRPr/>
              </a:pPr>
              <a:t>7</a:t>
            </a:fld>
            <a:endParaRPr lang="fr-FR" altLang="fr-FR"/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395288" y="692150"/>
            <a:ext cx="821848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 indent="-282575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500"/>
              </a:spcBef>
              <a:buClrTx/>
              <a:buFontTx/>
              <a:buNone/>
            </a:pPr>
            <a:r>
              <a:rPr lang="fr-FR" altLang="fr-FR" sz="2000"/>
              <a:t>DES RESSOURCES UTILES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solidFill>
                  <a:srgbClr val="969696"/>
                </a:solidFill>
              </a:rPr>
              <a:t>D'autres liens et ressources utiles en bibliothèques : autoformation, bibliothèques numériques</a:t>
            </a:r>
          </a:p>
          <a:p>
            <a:pPr algn="l" eaLnBrk="1" hangingPunct="1">
              <a:spcBef>
                <a:spcPts val="700"/>
              </a:spcBef>
              <a:buClrTx/>
              <a:buFontTx/>
              <a:buNone/>
            </a:pPr>
            <a:endParaRPr lang="fr-FR" altLang="fr-FR" sz="2400">
              <a:solidFill>
                <a:srgbClr val="969696"/>
              </a:solidFill>
            </a:endParaRPr>
          </a:p>
        </p:txBody>
      </p:sp>
      <p:pic>
        <p:nvPicPr>
          <p:cNvPr id="2253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965325"/>
            <a:ext cx="3351213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608013" y="4140200"/>
            <a:ext cx="7332662" cy="19415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latin typeface="Times New Roman" pitchFamily="16" charset="0"/>
              </a:rPr>
              <a:t>Le C2I Métiers du Droit </a:t>
            </a:r>
            <a:br>
              <a:rPr lang="fr-FR" altLang="fr-FR" sz="2400">
                <a:latin typeface="Times New Roman" pitchFamily="16" charset="0"/>
              </a:rPr>
            </a:br>
            <a:r>
              <a:rPr lang="fr-FR" altLang="fr-FR" sz="2400">
                <a:latin typeface="Times New Roman" pitchFamily="16" charset="0"/>
                <a:hlinkClick r:id="rId5"/>
              </a:rPr>
              <a:t>Wiki de l'URFIST de Nice</a:t>
            </a:r>
            <a:r>
              <a:rPr lang="fr-FR" altLang="fr-FR" sz="2400">
                <a:latin typeface="Times New Roman" pitchFamily="16" charset="0"/>
              </a:rPr>
              <a:t/>
            </a:r>
            <a:br>
              <a:rPr lang="fr-FR" altLang="fr-FR" sz="2400">
                <a:latin typeface="Times New Roman" pitchFamily="16" charset="0"/>
              </a:rPr>
            </a:br>
            <a:r>
              <a:rPr lang="fr-FR" altLang="fr-FR" sz="2400">
                <a:latin typeface="Times New Roman" pitchFamily="16" charset="0"/>
              </a:rPr>
              <a:t>Formations </a:t>
            </a:r>
            <a:r>
              <a:rPr lang="fr-FR" altLang="fr-FR" sz="2400">
                <a:latin typeface="Times New Roman" pitchFamily="16" charset="0"/>
                <a:hlinkClick r:id="rId6"/>
              </a:rPr>
              <a:t>Poitiers, Clermont-Ferrand</a:t>
            </a:r>
            <a:r>
              <a:rPr lang="fr-FR" altLang="fr-FR" sz="2400">
                <a:latin typeface="Times New Roman" pitchFamily="16" charset="0"/>
              </a:rPr>
              <a:t>, </a:t>
            </a:r>
            <a:r>
              <a:rPr lang="fr-FR" altLang="fr-FR" sz="2400">
                <a:latin typeface="Times New Roman" pitchFamily="16" charset="0"/>
                <a:hlinkClick r:id="rId7"/>
              </a:rPr>
              <a:t>UNJF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latin typeface="Times New Roman" pitchFamily="16" charset="0"/>
                <a:hlinkClick r:id="rId8"/>
              </a:rPr>
              <a:t>http://cours.unjf.fr/course/category.php?id=10</a:t>
            </a:r>
            <a:r>
              <a:rPr lang="fr-FR" altLang="fr-FR" sz="2400">
                <a:latin typeface="Times New Roman" pitchFamily="16" charset="0"/>
              </a:rPr>
              <a:t> </a:t>
            </a:r>
          </a:p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latin typeface="Times New Roman" pitchFamily="16" charset="0"/>
                <a:hlinkClick r:id="rId9"/>
              </a:rPr>
              <a:t>http://www.france-universite-numerique.fr/juridique.html</a:t>
            </a:r>
            <a:r>
              <a:rPr lang="fr-FR" altLang="fr-FR" sz="2400">
                <a:latin typeface="Times New Roman" pitchFamily="16" charset="0"/>
              </a:rPr>
              <a:t> </a:t>
            </a:r>
          </a:p>
        </p:txBody>
      </p:sp>
      <p:pic>
        <p:nvPicPr>
          <p:cNvPr id="22535" name="Picture 5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067175"/>
            <a:ext cx="19050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6" name="Text Box 6"/>
          <p:cNvSpPr txBox="1">
            <a:spLocks noChangeArrowheads="1"/>
          </p:cNvSpPr>
          <p:nvPr/>
        </p:nvSpPr>
        <p:spPr bwMode="auto">
          <a:xfrm>
            <a:off x="1820863" y="3600450"/>
            <a:ext cx="6278562" cy="46037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latin typeface="Times New Roman" pitchFamily="16" charset="0"/>
                <a:hlinkClick r:id="rId12"/>
              </a:rPr>
              <a:t>Bibliothèque universitaire de Toulouse 1 Capitole</a:t>
            </a:r>
            <a:endParaRPr lang="fr-FR" altLang="fr-FR" sz="2400">
              <a:latin typeface="Times New Roman" pitchFamily="16" charset="0"/>
              <a:hlinkClick r:id="rId13"/>
            </a:endParaRPr>
          </a:p>
        </p:txBody>
      </p:sp>
      <p:pic>
        <p:nvPicPr>
          <p:cNvPr id="22537" name="Picture 12" descr="Accueil France Université Numérique - FU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35500"/>
            <a:ext cx="23812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181225"/>
            <a:ext cx="373856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273050" y="692150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Web-bibliographie indicative de guides pratiques</a:t>
            </a:r>
          </a:p>
        </p:txBody>
      </p:sp>
      <p:sp>
        <p:nvSpPr>
          <p:cNvPr id="23555" name="Espace réservé de la date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  <p:sp>
        <p:nvSpPr>
          <p:cNvPr id="1331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B849ACBB-71B7-4F22-91DB-DDA961FF26A1}" type="slidenum">
              <a:rPr lang="fr-FR" altLang="fr-FR"/>
              <a:pPr>
                <a:defRPr/>
              </a:pPr>
              <a:t>8</a:t>
            </a:fld>
            <a:endParaRPr lang="fr-FR" altLang="fr-FR"/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4495800" y="2349500"/>
            <a:ext cx="2784475" cy="46037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solidFill>
                  <a:srgbClr val="CCCCFF"/>
                </a:solidFill>
                <a:latin typeface="Times New Roman" pitchFamily="16" charset="0"/>
              </a:rPr>
              <a:t>http://www.droit.org </a:t>
            </a:r>
          </a:p>
        </p:txBody>
      </p:sp>
      <p:sp>
        <p:nvSpPr>
          <p:cNvPr id="23558" name="Text Box 3"/>
          <p:cNvSpPr txBox="1">
            <a:spLocks noChangeArrowheads="1"/>
          </p:cNvSpPr>
          <p:nvPr/>
        </p:nvSpPr>
        <p:spPr bwMode="auto">
          <a:xfrm>
            <a:off x="395288" y="1122363"/>
            <a:ext cx="821848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 indent="-282575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500"/>
              </a:spcBef>
              <a:buClrTx/>
              <a:buFontTx/>
              <a:buNone/>
            </a:pPr>
            <a:r>
              <a:rPr lang="fr-FR" altLang="fr-FR" sz="2000"/>
              <a:t>DES RESSOURCES UTILES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solidFill>
                  <a:srgbClr val="969696"/>
                </a:solidFill>
              </a:rPr>
              <a:t>Portails thématiques… </a:t>
            </a:r>
          </a:p>
          <a:p>
            <a:pPr algn="l" eaLnBrk="1" hangingPunct="1">
              <a:spcBef>
                <a:spcPts val="700"/>
              </a:spcBef>
              <a:buClrTx/>
              <a:buFontTx/>
              <a:buNone/>
            </a:pPr>
            <a:endParaRPr lang="fr-FR" altLang="fr-FR" sz="2400">
              <a:solidFill>
                <a:srgbClr val="969696"/>
              </a:solidFill>
            </a:endParaRPr>
          </a:p>
        </p:txBody>
      </p:sp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716338"/>
            <a:ext cx="51435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916113"/>
            <a:ext cx="3786188" cy="22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44450"/>
            <a:ext cx="8461375" cy="504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2400" smtClean="0"/>
              <a:t>PARTIE N° 2 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660400"/>
            <a:ext cx="8820151" cy="1039813"/>
          </a:xfrm>
        </p:spPr>
        <p:txBody>
          <a:bodyPr lIns="91440" tIns="45720" rIns="91440" bIns="45720"/>
          <a:lstStyle/>
          <a:p>
            <a:pPr marL="0" indent="3175" eaLnBrk="1" hangingPunct="1">
              <a:lnSpc>
                <a:spcPct val="90000"/>
              </a:lnSpc>
              <a:spcBef>
                <a:spcPts val="40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smtClean="0"/>
              <a:t>LES SOURCES D’INFORMATIONS JURIDIQUES </a:t>
            </a:r>
          </a:p>
          <a:p>
            <a:pPr marL="457200" lvl="1" indent="3175">
              <a:lnSpc>
                <a:spcPct val="90000"/>
              </a:lnSpc>
              <a:spcBef>
                <a:spcPct val="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800" smtClean="0"/>
              <a:t>Jurisprudence, norme, doctrine </a:t>
            </a:r>
          </a:p>
          <a:p>
            <a:pPr marL="0" indent="3175" eaLnBrk="1" hangingPunct="1">
              <a:lnSpc>
                <a:spcPct val="90000"/>
              </a:lnSpc>
              <a:spcBef>
                <a:spcPts val="450"/>
              </a:spcBef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sz="1800" smtClean="0">
              <a:solidFill>
                <a:srgbClr val="969696"/>
              </a:solidFill>
            </a:endParaRPr>
          </a:p>
        </p:txBody>
      </p:sp>
      <p:sp>
        <p:nvSpPr>
          <p:cNvPr id="24580" name="Espace réservé de la date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1434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9175B-37DA-4A77-99D7-B44DB1F17511}" type="slidenum">
              <a:rPr lang="fr-FR" altLang="fr-FR" smtClean="0"/>
              <a:pPr>
                <a:defRPr/>
              </a:pPr>
              <a:t>9</a:t>
            </a:fld>
            <a:endParaRPr lang="fr-FR" altLang="fr-FR" smtClean="0"/>
          </a:p>
        </p:txBody>
      </p:sp>
      <p:sp>
        <p:nvSpPr>
          <p:cNvPr id="24582" name="Text Box 3"/>
          <p:cNvSpPr txBox="1">
            <a:spLocks noChangeArrowheads="1"/>
          </p:cNvSpPr>
          <p:nvPr/>
        </p:nvSpPr>
        <p:spPr bwMode="auto">
          <a:xfrm>
            <a:off x="539750" y="1260475"/>
            <a:ext cx="7265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2400">
                <a:latin typeface="Times New Roman" pitchFamily="16" charset="0"/>
              </a:rPr>
              <a:t>Connaître les méthodes de production et de traitement des</a:t>
            </a:r>
            <a:br>
              <a:rPr lang="fr-FR" altLang="fr-FR" sz="2400">
                <a:latin typeface="Times New Roman" pitchFamily="16" charset="0"/>
              </a:rPr>
            </a:br>
            <a:r>
              <a:rPr lang="fr-FR" altLang="fr-FR" sz="2400">
                <a:latin typeface="Times New Roman" pitchFamily="16" charset="0"/>
              </a:rPr>
              <a:t>documents juridiques.</a:t>
            </a:r>
          </a:p>
        </p:txBody>
      </p:sp>
      <p:sp>
        <p:nvSpPr>
          <p:cNvPr id="24583" name="Text Box 4"/>
          <p:cNvSpPr txBox="1">
            <a:spLocks noChangeArrowheads="1"/>
          </p:cNvSpPr>
          <p:nvPr/>
        </p:nvSpPr>
        <p:spPr bwMode="auto">
          <a:xfrm>
            <a:off x="838200" y="2362200"/>
            <a:ext cx="3770313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ts val="275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ts val="500"/>
              </a:spcBef>
              <a:buClrTx/>
              <a:buFontTx/>
              <a:buNone/>
            </a:pPr>
            <a:r>
              <a:rPr lang="fr-FR" altLang="fr-FR" sz="2000">
                <a:solidFill>
                  <a:srgbClr val="003366"/>
                </a:solidFill>
              </a:rPr>
              <a:t>Le guide de légistique</a:t>
            </a:r>
          </a:p>
          <a:p>
            <a:pPr algn="l" eaLnBrk="1" hangingPunct="1">
              <a:spcBef>
                <a:spcPts val="500"/>
              </a:spcBef>
              <a:buClrTx/>
              <a:buSzPct val="75000"/>
              <a:buFontTx/>
              <a:buNone/>
            </a:pPr>
            <a:r>
              <a:rPr lang="fr-FR" altLang="fr-FR" sz="2000">
                <a:solidFill>
                  <a:srgbClr val="003366"/>
                </a:solidFill>
              </a:rPr>
              <a:t>En ligne sur Legifrance</a:t>
            </a:r>
          </a:p>
          <a:p>
            <a:pPr algn="l" eaLnBrk="1" hangingPunct="1">
              <a:spcBef>
                <a:spcPts val="500"/>
              </a:spcBef>
              <a:buClrTx/>
              <a:buFontTx/>
              <a:buNone/>
            </a:pPr>
            <a:r>
              <a:rPr lang="fr-FR" altLang="fr-FR" sz="2000">
                <a:solidFill>
                  <a:srgbClr val="003366"/>
                </a:solidFill>
              </a:rPr>
              <a:t>Numéro NOR</a:t>
            </a:r>
          </a:p>
          <a:p>
            <a:pPr algn="l" eaLnBrk="1" hangingPunct="1">
              <a:spcBef>
                <a:spcPts val="500"/>
              </a:spcBef>
              <a:buClrTx/>
              <a:buSzPct val="75000"/>
              <a:buFontTx/>
              <a:buNone/>
            </a:pPr>
            <a:r>
              <a:rPr lang="fr-FR" altLang="fr-FR" sz="2000">
                <a:solidFill>
                  <a:srgbClr val="00CC00"/>
                </a:solidFill>
              </a:rPr>
              <a:t>    PRM</a:t>
            </a:r>
            <a:r>
              <a:rPr lang="fr-FR" altLang="fr-FR" sz="2000">
                <a:solidFill>
                  <a:srgbClr val="003366"/>
                </a:solidFill>
              </a:rPr>
              <a:t>X</a:t>
            </a:r>
            <a:r>
              <a:rPr lang="fr-FR" altLang="fr-FR" sz="2000">
                <a:solidFill>
                  <a:srgbClr val="FF3300"/>
                </a:solidFill>
              </a:rPr>
              <a:t>10</a:t>
            </a:r>
            <a:r>
              <a:rPr lang="fr-FR" altLang="fr-FR" sz="2000">
                <a:solidFill>
                  <a:srgbClr val="33CCCC"/>
                </a:solidFill>
              </a:rPr>
              <a:t>12345</a:t>
            </a:r>
            <a:r>
              <a:rPr lang="fr-FR" altLang="fr-FR" sz="2000">
                <a:solidFill>
                  <a:srgbClr val="003366"/>
                </a:solidFill>
              </a:rPr>
              <a:t>D</a:t>
            </a:r>
          </a:p>
          <a:p>
            <a:pPr algn="l" eaLnBrk="1" hangingPunct="1">
              <a:spcBef>
                <a:spcPts val="350"/>
              </a:spcBef>
              <a:buClrTx/>
              <a:buSzPct val="75000"/>
              <a:buFontTx/>
              <a:buNone/>
            </a:pPr>
            <a:r>
              <a:rPr lang="fr-FR" altLang="fr-FR" sz="1400">
                <a:solidFill>
                  <a:srgbClr val="003366"/>
                </a:solidFill>
              </a:rPr>
              <a:t>PRM = Premier ministre </a:t>
            </a:r>
          </a:p>
          <a:p>
            <a:pPr algn="l" eaLnBrk="1" hangingPunct="1">
              <a:spcBef>
                <a:spcPts val="350"/>
              </a:spcBef>
              <a:buClrTx/>
              <a:buSzPct val="75000"/>
              <a:buFontTx/>
              <a:buNone/>
            </a:pPr>
            <a:r>
              <a:rPr lang="fr-FR" altLang="fr-FR" sz="1400">
                <a:solidFill>
                  <a:srgbClr val="003366"/>
                </a:solidFill>
              </a:rPr>
              <a:t>X = la direction (ici SGG)</a:t>
            </a:r>
          </a:p>
          <a:p>
            <a:pPr algn="l" eaLnBrk="1" hangingPunct="1">
              <a:spcBef>
                <a:spcPts val="350"/>
              </a:spcBef>
              <a:buClrTx/>
              <a:buSzPct val="75000"/>
              <a:buFontTx/>
              <a:buNone/>
            </a:pPr>
            <a:r>
              <a:rPr lang="fr-FR" altLang="fr-FR" sz="1400">
                <a:solidFill>
                  <a:srgbClr val="003366"/>
                </a:solidFill>
              </a:rPr>
              <a:t>10 = l’année 2010 suivi de 5 chiffres</a:t>
            </a:r>
          </a:p>
          <a:p>
            <a:pPr algn="l" eaLnBrk="1" hangingPunct="1">
              <a:spcBef>
                <a:spcPts val="350"/>
              </a:spcBef>
              <a:buClrTx/>
              <a:buSzPct val="75000"/>
              <a:buFontTx/>
              <a:buNone/>
            </a:pPr>
            <a:r>
              <a:rPr lang="fr-FR" altLang="fr-FR" sz="1400">
                <a:solidFill>
                  <a:srgbClr val="003366"/>
                </a:solidFill>
              </a:rPr>
              <a:t>D = code type texte (ici décret)</a:t>
            </a:r>
          </a:p>
          <a:p>
            <a:pPr algn="l" eaLnBrk="1" hangingPunct="1">
              <a:spcBef>
                <a:spcPts val="500"/>
              </a:spcBef>
              <a:buClrTx/>
              <a:buFontTx/>
              <a:buNone/>
            </a:pPr>
            <a:r>
              <a:rPr lang="fr-FR" altLang="fr-FR" sz="2000">
                <a:solidFill>
                  <a:srgbClr val="003366"/>
                </a:solidFill>
              </a:rPr>
              <a:t>Les référentiels généraux</a:t>
            </a:r>
          </a:p>
          <a:p>
            <a:pPr algn="l" eaLnBrk="1" hangingPunct="1">
              <a:spcBef>
                <a:spcPts val="350"/>
              </a:spcBef>
              <a:buClrTx/>
              <a:buSzPct val="75000"/>
              <a:buFontTx/>
              <a:buNone/>
            </a:pPr>
            <a:r>
              <a:rPr lang="fr-FR" altLang="fr-FR" sz="1400">
                <a:solidFill>
                  <a:srgbClr val="003366"/>
                </a:solidFill>
              </a:rPr>
              <a:t>http://www.references.modernisation.gouv.fr/ </a:t>
            </a:r>
          </a:p>
          <a:p>
            <a:pPr algn="l" eaLnBrk="1" hangingPunct="1">
              <a:spcBef>
                <a:spcPts val="350"/>
              </a:spcBef>
              <a:buClrTx/>
              <a:buSzPct val="75000"/>
              <a:buFontTx/>
              <a:buNone/>
            </a:pPr>
            <a:endParaRPr lang="fr-FR" altLang="fr-FR" sz="1400">
              <a:solidFill>
                <a:srgbClr val="003366"/>
              </a:solidFill>
            </a:endParaRPr>
          </a:p>
          <a:p>
            <a:pPr algn="l" eaLnBrk="1" hangingPunct="1">
              <a:spcBef>
                <a:spcPts val="350"/>
              </a:spcBef>
              <a:buClrTx/>
              <a:buFontTx/>
              <a:buNone/>
            </a:pPr>
            <a:endParaRPr lang="fr-FR" altLang="fr-FR" sz="1400">
              <a:solidFill>
                <a:srgbClr val="003366"/>
              </a:solidFill>
            </a:endParaRPr>
          </a:p>
        </p:txBody>
      </p:sp>
      <p:pic>
        <p:nvPicPr>
          <p:cNvPr id="245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06600"/>
            <a:ext cx="2579688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</TotalTime>
  <Words>613</Words>
  <Application>Microsoft Office PowerPoint</Application>
  <PresentationFormat>Affichage à l'écran (4:3)</PresentationFormat>
  <Paragraphs>169</Paragraphs>
  <Slides>24</Slides>
  <Notes>24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Times New Roman</vt:lpstr>
      <vt:lpstr>Arial</vt:lpstr>
      <vt:lpstr>Lucida Sans Unicode</vt:lpstr>
      <vt:lpstr>Wingdings</vt:lpstr>
      <vt:lpstr>Modèle par défaut</vt:lpstr>
      <vt:lpstr>Présentation PowerPoint</vt:lpstr>
      <vt:lpstr>Avant propos </vt:lpstr>
      <vt:lpstr>Plan</vt:lpstr>
      <vt:lpstr>PARTIE N° 1 </vt:lpstr>
      <vt:lpstr>Web-bibliographie indicative de guides pratiques</vt:lpstr>
      <vt:lpstr>Web-bibliographie indicative de guides pratiques</vt:lpstr>
      <vt:lpstr>Présentation PowerPoint</vt:lpstr>
      <vt:lpstr>Web-bibliographie indicative de guides pratiques</vt:lpstr>
      <vt:lpstr>PARTIE N° 2 </vt:lpstr>
      <vt:lpstr>PARTIE N° 2 </vt:lpstr>
      <vt:lpstr>Présentation PowerPoint</vt:lpstr>
      <vt:lpstr>Présentation PowerPoint</vt:lpstr>
      <vt:lpstr>Présentation PowerPoint</vt:lpstr>
      <vt:lpstr>PARTIE N° 3 </vt:lpstr>
      <vt:lpstr>Legifrance.gouv.fr</vt:lpstr>
      <vt:lpstr>Les bases de législation</vt:lpstr>
      <vt:lpstr>Les accès Legifrance en jurisprudence</vt:lpstr>
      <vt:lpstr>Les contenus Legifrance en jurisprudence</vt:lpstr>
      <vt:lpstr>PARTIE N° 4 </vt:lpstr>
      <vt:lpstr>Présentation PowerPoint</vt:lpstr>
      <vt:lpstr>Présentation PowerPoint</vt:lpstr>
      <vt:lpstr>Présentation PowerPoint</vt:lpstr>
      <vt:lpstr>Présentation PowerPoint</vt:lpstr>
      <vt:lpstr>PARTIE N° 5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FNSP</dc:creator>
  <cp:lastModifiedBy>COTTIN Stephane</cp:lastModifiedBy>
  <cp:revision>57</cp:revision>
  <cp:lastPrinted>1601-01-01T00:00:00Z</cp:lastPrinted>
  <dcterms:created xsi:type="dcterms:W3CDTF">2008-01-11T15:49:32Z</dcterms:created>
  <dcterms:modified xsi:type="dcterms:W3CDTF">2016-09-06T17:20:28Z</dcterms:modified>
</cp:coreProperties>
</file>