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93" r:id="rId9"/>
    <p:sldId id="265" r:id="rId10"/>
    <p:sldId id="266" r:id="rId11"/>
    <p:sldId id="267" r:id="rId12"/>
    <p:sldId id="270" r:id="rId13"/>
    <p:sldId id="291" r:id="rId14"/>
    <p:sldId id="271" r:id="rId15"/>
    <p:sldId id="284" r:id="rId16"/>
    <p:sldId id="289" r:id="rId17"/>
    <p:sldId id="274" r:id="rId18"/>
    <p:sldId id="275" r:id="rId19"/>
    <p:sldId id="285" r:id="rId20"/>
    <p:sldId id="286" r:id="rId21"/>
    <p:sldId id="292" r:id="rId22"/>
    <p:sldId id="290" r:id="rId23"/>
    <p:sldId id="278" r:id="rId24"/>
    <p:sldId id="276" r:id="rId25"/>
    <p:sldId id="281" r:id="rId26"/>
    <p:sldId id="287" r:id="rId27"/>
    <p:sldId id="288" r:id="rId28"/>
    <p:sldId id="279" r:id="rId29"/>
    <p:sldId id="283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3CE4AF-5DE7-45DC-BE2C-28DCDD524BB0}" type="datetimeFigureOut">
              <a:rPr lang="fr-FR"/>
              <a:pPr>
                <a:defRPr/>
              </a:pPr>
              <a:t>20/09/2021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026DD1-738B-493A-9344-AADDE89A48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3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B34ED808-D94C-4C7A-A02B-ED35F5EDD3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83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53B1DF-92E2-4FDD-8098-5B35502A43A9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mtClean="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11F9D1-98ED-4E64-A32F-D6C02B10D719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7FA75C-FCBB-4C82-9182-800EB086DC8C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E389E8-9560-4013-88D4-C53B3067D8F0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6" charset="0"/>
            </a:endParaRP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2AB7B4-79DF-4E5B-8309-B225C90A98EE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6FAB2C-D1AB-4277-99A0-6D16166F2C49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CA4EEA-EC18-410B-B2DE-97C07D897C9D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F9CA80-54FD-43DA-BA23-92E38FEF0B8D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134268-6661-4E57-84D0-5D71282E0956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B2BB5C-775F-45D6-854C-3508089B8FAF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r-FR" altLang="fr-FR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BF6D63-22AD-4010-9C0B-297FC9FA8107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D43344-A1CE-41D2-A8DD-7F3911BEB2E5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B1511B-4335-4E96-B220-5023AB5AF41D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r-FR" altLang="fr-FR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4ABE2B-1F42-46D4-BCE2-B2BBFDF6384D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r-FR" altLang="fr-FR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CD35A2-74CB-45C6-957B-CD61660D8C6E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r-FR" altLang="fr-FR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8A2AA9-6E1F-4FC4-B877-A389AB58774E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mtClean="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001EFC-DD70-4913-8162-0188C3F0B7AF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7229E8-4D01-4FD3-8BC9-B0703D65E43A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1053DC-E0BD-49B4-94CD-139B11F143B6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513389-CD60-466C-9845-84EC5C82B646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mtClean="0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3C72E1-0CFF-4225-B972-4E68D286CE27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8E6CC5-42F2-4C90-87BA-04862FFCCDA0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mtClean="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1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7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1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43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43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9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8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1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6425" cy="5191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7012" cy="2185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6613" y="3943350"/>
            <a:ext cx="4037012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9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9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338" y="36513"/>
            <a:ext cx="8458200" cy="5191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836613"/>
            <a:ext cx="44942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836613"/>
            <a:ext cx="4494212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e la date 8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9"/>
          <p:cNvSpPr>
            <a:spLocks noGrp="1" noChangeArrowheads="1"/>
          </p:cNvSpPr>
          <p:nvPr>
            <p:ph type="ftr" idx="11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5F16-B7C8-4CCE-BB77-DEC6523380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00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5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338" y="36513"/>
            <a:ext cx="8458200" cy="5191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E408-160A-4570-BC0E-4EF0219E17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0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5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53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12CB-3542-4B4A-A166-9E4FBA59BB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8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3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03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7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9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4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1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5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4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20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9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0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3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8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99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17" imgW="18000000" imgH="4219048" progId="">
                  <p:embed/>
                </p:oleObj>
              </mc:Choice>
              <mc:Fallback>
                <p:oleObj r:id="rId17" imgW="18000000" imgH="42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30" name="Imag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79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34874D-B043-45FA-8E6C-F812A35D42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</p:sldLayoutIdLst>
  <p:hf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ctr" defTabSz="449263" rtl="0" eaLnBrk="0" fontAlgn="base" hangingPunct="0">
        <a:spcBef>
          <a:spcPts val="2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omantoso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li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etekrill.com/legistique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ta.gouv.fr/fr/datasets/dispositifs-des-textes-monalisa-akoma-ntos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france.gouv.fr/initRechJuriJudi.do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onseil-etat.fr/arianeweb/#/recherche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u-cujas.univ-paris1.f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urisguide.univ-paris1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jf.fr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gallica.bnf.fr/services/engine/search/sru?operation=searchRetrieve&amp;version=1.2&amp;startRecord=0&amp;maximumRecords=15&amp;page=1&amp;query=%28gallica%20all%20%22droit%22%29&amp;filter=sdewey%20all%20%2234%22" TargetMode="External"/><Relationship Id="rId7" Type="http://schemas.openxmlformats.org/officeDocument/2006/relationships/hyperlink" Target="https://univ-droit.fr/cours/cours-en-ligne/c2i-metiers-du-droit" TargetMode="External"/><Relationship Id="rId12" Type="http://schemas.openxmlformats.org/officeDocument/2006/relationships/hyperlink" Target="http://gallica.bnf.fr/html/und/droit-economie/accuei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cisement.org/blog/C2i-Metiers-du-droit-un-excellent.ht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cours.unjf.fr/course/index.php?categoryid=33" TargetMode="External"/><Relationship Id="rId10" Type="http://schemas.openxmlformats.org/officeDocument/2006/relationships/hyperlink" Target="http://www.c2i.education.fr/spip.php?rubrique45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sup-numerique.gouv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ilium-eureka.hosted.exlibrisgroup.com/primo-explore/search?vid=32CEU_VU1&amp;lang=fr_F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references.modernisation.gouv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440E9-CD90-4D6E-B2B6-AC102AAC3138}" type="slidenum">
              <a:rPr lang="fr-FR" altLang="fr-FR" smtClean="0"/>
              <a:pPr>
                <a:defRPr/>
              </a:pPr>
              <a:t>1</a:t>
            </a:fld>
            <a:endParaRPr lang="fr-FR" altLang="fr-FR" smtClean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B02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/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r:id="rId4" imgW="18000000" imgH="4219048" progId="">
                  <p:embed/>
                </p:oleObj>
              </mc:Choice>
              <mc:Fallback>
                <p:oleObj r:id="rId4" imgW="18000000" imgH="4219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ZoneTexte 8"/>
          <p:cNvSpPr txBox="1">
            <a:spLocks noChangeArrowheads="1"/>
          </p:cNvSpPr>
          <p:nvPr/>
        </p:nvSpPr>
        <p:spPr bwMode="auto">
          <a:xfrm>
            <a:off x="179388" y="1992313"/>
            <a:ext cx="66960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4400" dirty="0">
                <a:latin typeface="Arial" charset="0"/>
                <a:cs typeface="Arial" charset="0"/>
              </a:rPr>
              <a:t>OPTIMISER SON UTILISATION  DE LA DOCUMENTATION JURIDIQUE </a:t>
            </a:r>
          </a:p>
          <a:p>
            <a:pPr>
              <a:lnSpc>
                <a:spcPct val="130000"/>
              </a:lnSpc>
            </a:pPr>
            <a:r>
              <a:rPr lang="fr-FR" altLang="fr-FR" sz="2000" dirty="0" smtClean="0">
                <a:latin typeface="Arial" charset="0"/>
                <a:cs typeface="Arial" charset="0"/>
              </a:rPr>
              <a:t>08.10.2021</a:t>
            </a:r>
            <a:endParaRPr lang="fr-FR" altLang="fr-FR" sz="2000" dirty="0"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2 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95338"/>
            <a:ext cx="8820150" cy="1041400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smtClean="0"/>
              <a:t>LES SOURCES D’INFORMATIONS JURIDIQUES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smtClean="0"/>
              <a:t>Jurisprudence, norme, doctrine 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smtClean="0">
              <a:solidFill>
                <a:srgbClr val="969696"/>
              </a:solidFill>
            </a:endParaRPr>
          </a:p>
        </p:txBody>
      </p:sp>
      <p:sp>
        <p:nvSpPr>
          <p:cNvPr id="25604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536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D15D8-14D0-46F8-8C6E-25249EE48444}" type="slidenum">
              <a:rPr lang="fr-FR" altLang="fr-FR" smtClean="0"/>
              <a:pPr>
                <a:defRPr/>
              </a:pPr>
              <a:t>10</a:t>
            </a:fld>
            <a:endParaRPr lang="fr-FR" altLang="fr-FR" smtClean="0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360363" y="1316038"/>
            <a:ext cx="7812037" cy="470525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39725"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r>
              <a:rPr lang="fr-FR" altLang="fr-FR" sz="2400" dirty="0"/>
              <a:t>Expériences internationales en cours :</a:t>
            </a: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r>
              <a:rPr lang="fr-FR" altLang="fr-FR" sz="2800" dirty="0"/>
              <a:t>Projet </a:t>
            </a:r>
            <a:r>
              <a:rPr lang="fr-FR" altLang="fr-FR" sz="2800" dirty="0" err="1"/>
              <a:t>Akoma</a:t>
            </a:r>
            <a:r>
              <a:rPr lang="fr-FR" altLang="fr-FR" sz="2800" dirty="0"/>
              <a:t> </a:t>
            </a:r>
            <a:r>
              <a:rPr lang="fr-FR" altLang="fr-FR" sz="2800" dirty="0" err="1"/>
              <a:t>Ntoso</a:t>
            </a:r>
            <a:r>
              <a:rPr lang="fr-FR" altLang="fr-FR" sz="2800" dirty="0"/>
              <a:t> (</a:t>
            </a:r>
            <a:r>
              <a:rPr lang="fr-FR" altLang="fr-FR" sz="2800" dirty="0">
                <a:hlinkClick r:id="rId3"/>
              </a:rPr>
              <a:t>www.akomantoso.org</a:t>
            </a:r>
            <a:r>
              <a:rPr lang="fr-FR" altLang="fr-FR" sz="2800" dirty="0"/>
              <a:t>) </a:t>
            </a: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fr-FR" altLang="fr-FR" sz="2200" dirty="0"/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fr-FR" altLang="fr-FR" sz="2200" dirty="0"/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r>
              <a:rPr lang="fr-FR" altLang="fr-FR" sz="2200" dirty="0"/>
              <a:t>Projets européens </a:t>
            </a:r>
            <a:br>
              <a:rPr lang="fr-FR" altLang="fr-FR" sz="2200" dirty="0"/>
            </a:br>
            <a:r>
              <a:rPr lang="fr-FR" altLang="fr-FR" sz="2800" dirty="0"/>
              <a:t>ECLI (</a:t>
            </a:r>
            <a:r>
              <a:rPr lang="fr-FR" altLang="fr-FR" sz="2800" dirty="0" err="1"/>
              <a:t>European</a:t>
            </a:r>
            <a:r>
              <a:rPr lang="fr-FR" altLang="fr-FR" sz="2800" dirty="0"/>
              <a:t> Case-Law Identifier)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cs typeface="Arial" charset="0"/>
              </a:rPr>
              <a:t>•	</a:t>
            </a:r>
            <a:r>
              <a:rPr lang="fr-FR" altLang="fr-FR" sz="2200" dirty="0"/>
              <a:t>JOUE 2011/C 127/01- du 29 avril 2011 : </a:t>
            </a:r>
            <a:r>
              <a:rPr lang="fr-FR" altLang="fr-FR" sz="1600" dirty="0"/>
              <a:t>Conclusions du Conseil préconisant l'introduction d'un identifiant européen de la jurisprudence et un ensemble minimal de métadonnées uniformes pour la </a:t>
            </a:r>
            <a:r>
              <a:rPr lang="fr-FR" altLang="fr-FR" sz="1600" dirty="0" smtClean="0"/>
              <a:t>jurisprudence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/>
              <a:t>	ELI (</a:t>
            </a:r>
            <a:r>
              <a:rPr lang="fr-FR" altLang="fr-FR" sz="2800" dirty="0" err="1" smtClean="0"/>
              <a:t>European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Legislation</a:t>
            </a:r>
            <a:r>
              <a:rPr lang="fr-FR" altLang="fr-FR" sz="2800" dirty="0" smtClean="0"/>
              <a:t> Identifier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hlinkClick r:id="rId4"/>
              </a:rPr>
              <a:t>http://www.eli.fr</a:t>
            </a:r>
            <a:r>
              <a:rPr lang="fr-FR" altLang="fr-FR" sz="2800" dirty="0" smtClean="0"/>
              <a:t> </a:t>
            </a:r>
            <a:r>
              <a:rPr lang="fr-FR" altLang="fr-FR" sz="2200" dirty="0"/>
              <a:t/>
            </a:r>
            <a:br>
              <a:rPr lang="fr-FR" altLang="fr-FR" sz="2200" dirty="0"/>
            </a:br>
            <a:endParaRPr lang="fr-FR" altLang="fr-FR" sz="2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idx="1"/>
          </p:nvPr>
        </p:nvSpPr>
        <p:spPr>
          <a:xfrm>
            <a:off x="434975" y="1700808"/>
            <a:ext cx="8529513" cy="4385667"/>
          </a:xfrm>
          <a:solidFill>
            <a:schemeClr val="tx1">
              <a:lumMod val="50000"/>
              <a:lumOff val="50000"/>
            </a:schemeClr>
          </a:solidFill>
        </p:spPr>
        <p:txBody>
          <a:bodyPr lIns="91440" tIns="45720" rIns="91440" bIns="45720"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Projets et applications MAGILEX, MAGICODE, PAVLEX, Mona Lisa (Sénat), </a:t>
            </a:r>
            <a:r>
              <a:rPr lang="fr-FR" altLang="fr-FR" dirty="0" err="1" smtClean="0"/>
              <a:t>Legilibre</a:t>
            </a:r>
            <a:endParaRPr lang="fr-FR" altLang="fr-FR" dirty="0" smtClean="0"/>
          </a:p>
          <a:p>
            <a:pPr marL="0" lvl="1" indent="0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Voir </a:t>
            </a:r>
            <a:r>
              <a:rPr lang="fr-FR" altLang="fr-FR" dirty="0" smtClean="0">
                <a:solidFill>
                  <a:schemeClr val="tx1"/>
                </a:solidFill>
                <a:hlinkClick r:id="rId3"/>
              </a:rPr>
              <a:t>http://www.societekrill.com/legistique.php</a:t>
            </a: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br>
              <a:rPr lang="fr-FR" altLang="fr-FR" dirty="0" smtClean="0">
                <a:solidFill>
                  <a:schemeClr val="tx1"/>
                </a:solidFill>
              </a:rPr>
            </a:br>
            <a:r>
              <a:rPr lang="fr-FR" altLang="fr-FR" dirty="0" smtClean="0">
                <a:solidFill>
                  <a:schemeClr val="tx1"/>
                </a:solidFill>
              </a:rPr>
              <a:t> </a:t>
            </a:r>
            <a:r>
              <a:rPr lang="fr-FR" altLang="fr-FR" dirty="0">
                <a:solidFill>
                  <a:schemeClr val="tx1"/>
                </a:solidFill>
              </a:rPr>
              <a:t/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fr-FR" altLang="fr-FR" dirty="0" smtClean="0">
                <a:solidFill>
                  <a:schemeClr val="tx1"/>
                </a:solidFill>
                <a:hlinkClick r:id="rId4"/>
              </a:rPr>
              <a:t>www.data.gouv.fr/fr/datasets/dispositifs-des-textes-monalisa-</a:t>
            </a:r>
            <a:br>
              <a:rPr lang="fr-FR" altLang="fr-FR" dirty="0" smtClean="0">
                <a:solidFill>
                  <a:schemeClr val="tx1"/>
                </a:solidFill>
                <a:hlinkClick r:id="rId4"/>
              </a:rPr>
            </a:br>
            <a:r>
              <a:rPr lang="fr-FR" altLang="fr-FR" dirty="0" err="1" smtClean="0">
                <a:solidFill>
                  <a:schemeClr val="tx1"/>
                </a:solidFill>
                <a:hlinkClick r:id="rId4"/>
              </a:rPr>
              <a:t>akoma-ntoso</a:t>
            </a:r>
            <a:r>
              <a:rPr lang="fr-FR" altLang="fr-FR" dirty="0">
                <a:solidFill>
                  <a:schemeClr val="tx1"/>
                </a:solidFill>
                <a:hlinkClick r:id="rId4"/>
              </a:rPr>
              <a:t>/</a:t>
            </a:r>
            <a:r>
              <a:rPr lang="fr-FR" altLang="fr-FR" dirty="0">
                <a:solidFill>
                  <a:schemeClr val="tx1"/>
                </a:solidFill>
              </a:rPr>
              <a:t> </a:t>
            </a:r>
            <a:endParaRPr lang="fr-FR" altLang="fr-FR" dirty="0" smtClean="0">
              <a:solidFill>
                <a:schemeClr val="tx1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>
              <a:solidFill>
                <a:schemeClr val="tx1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Codification : </a:t>
            </a:r>
            <a:r>
              <a:rPr lang="fr-FR" altLang="fr-FR" dirty="0" smtClean="0">
                <a:solidFill>
                  <a:srgbClr val="003366"/>
                </a:solidFill>
              </a:rPr>
              <a:t>commission supérieure de codification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>
                <a:solidFill>
                  <a:srgbClr val="003366"/>
                </a:solidFill>
              </a:rPr>
              <a:t>Quantification de la norme</a:t>
            </a:r>
            <a:r>
              <a:rPr lang="fr-FR" altLang="fr-FR" dirty="0" smtClean="0"/>
              <a:t> (</a:t>
            </a:r>
            <a:r>
              <a:rPr lang="fr-FR" altLang="fr-FR" dirty="0" err="1" smtClean="0">
                <a:solidFill>
                  <a:srgbClr val="003366"/>
                </a:solidFill>
              </a:rPr>
              <a:t>legifrance</a:t>
            </a:r>
            <a:r>
              <a:rPr lang="fr-FR" altLang="fr-FR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5AF240A2-3734-4D03-B61A-E390D8C808BB}" type="slidenum">
              <a:rPr lang="fr-FR" altLang="fr-FR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26629" name="Text Box 1"/>
          <p:cNvSpPr txBox="1">
            <a:spLocks noChangeArrowheads="1"/>
          </p:cNvSpPr>
          <p:nvPr/>
        </p:nvSpPr>
        <p:spPr bwMode="auto">
          <a:xfrm>
            <a:off x="434975" y="1052513"/>
            <a:ext cx="69945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La consolidation et la codification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601788" y="3175"/>
            <a:ext cx="7291387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La « DILA »</a:t>
            </a:r>
            <a:br>
              <a:rPr lang="fr-FR" altLang="fr-FR" sz="3200" b="1">
                <a:solidFill>
                  <a:srgbClr val="CB021A"/>
                </a:solidFill>
              </a:rPr>
            </a:br>
            <a:r>
              <a:rPr lang="fr-FR" altLang="fr-FR" sz="2800" b="1">
                <a:solidFill>
                  <a:srgbClr val="003366"/>
                </a:solidFill>
              </a:rPr>
              <a:t>http://www.dila.premier-ministre.gouv.fr/</a:t>
            </a:r>
            <a:r>
              <a:rPr lang="fr-FR" altLang="fr-FR" sz="3200" b="1">
                <a:solidFill>
                  <a:srgbClr val="CB021A"/>
                </a:solidFill>
              </a:rPr>
              <a:t>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25538"/>
            <a:ext cx="89281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0267" y="2132856"/>
            <a:ext cx="77048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</a:rPr>
              <a:t>Chiffres clés</a:t>
            </a:r>
          </a:p>
          <a:p>
            <a:r>
              <a:rPr lang="fr-FR" sz="1400" i="1" dirty="0">
                <a:solidFill>
                  <a:schemeClr val="tx1"/>
                </a:solidFill>
              </a:rPr>
              <a:t>(Au 31 décembre 2019)</a:t>
            </a:r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■ 565 collaborateurs (dont 46 au centre d’appels interministériel de Metz) et 145 salariés de la Société anonyme de composition et d’impression des Journaux officiels (SACIJO) travaillant exclusivement pour la DILA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■ 36 681 textes législatifs et réglementaires diffusés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■ 89 857 abonnés au sommaire numérique du </a:t>
            </a:r>
            <a:r>
              <a:rPr lang="fr-FR" sz="1400" i="1" dirty="0">
                <a:solidFill>
                  <a:schemeClr val="tx1"/>
                </a:solidFill>
              </a:rPr>
              <a:t>Journal officiel de la République française</a:t>
            </a:r>
            <a:r>
              <a:rPr lang="fr-FR" sz="1400" dirty="0">
                <a:solidFill>
                  <a:schemeClr val="tx1"/>
                </a:solidFill>
              </a:rPr>
              <a:t/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■ 3,18 millions d’annonces légales publiées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■ 4 millions de démarches en ligne réalisées sur </a:t>
            </a:r>
            <a:r>
              <a:rPr lang="fr-FR" sz="1400" i="1" dirty="0">
                <a:solidFill>
                  <a:schemeClr val="tx1"/>
                </a:solidFill>
              </a:rPr>
              <a:t>service-public.fr</a:t>
            </a:r>
            <a:r>
              <a:rPr lang="fr-FR" sz="1400" dirty="0">
                <a:solidFill>
                  <a:schemeClr val="tx1"/>
                </a:solidFill>
              </a:rPr>
              <a:t/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■ 5 millions de comptes personnels sur </a:t>
            </a:r>
            <a:r>
              <a:rPr lang="fr-FR" sz="1400" i="1" dirty="0">
                <a:solidFill>
                  <a:schemeClr val="tx1"/>
                </a:solidFill>
              </a:rPr>
              <a:t>service-public.fr</a:t>
            </a:r>
            <a:r>
              <a:rPr lang="fr-FR" sz="1400" dirty="0">
                <a:solidFill>
                  <a:schemeClr val="tx1"/>
                </a:solidFill>
              </a:rPr>
              <a:t/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■ 274 ouvrages publiés aux éditions La Documentation française</a:t>
            </a:r>
            <a:br>
              <a:rPr lang="fr-FR" sz="1400" dirty="0">
                <a:solidFill>
                  <a:schemeClr val="tx1"/>
                </a:solidFill>
              </a:rPr>
            </a:br>
            <a:r>
              <a:rPr lang="fr-FR" sz="1400" dirty="0">
                <a:solidFill>
                  <a:schemeClr val="tx1"/>
                </a:solidFill>
              </a:rPr>
              <a:t>■ 210 000 appels téléphoniques traités par le centre d’appels interministériel</a:t>
            </a:r>
          </a:p>
          <a:p>
            <a:r>
              <a:rPr lang="fr-FR" sz="1400" dirty="0">
                <a:solidFill>
                  <a:schemeClr val="tx1"/>
                </a:solidFill>
              </a:rPr>
              <a:t>Audience des sites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service-public.fr : 313,5 millions de visites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legifrance.gouv.fr : 124,5 millions de visites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vie-publique.fr : 12 millions de visites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bodacc.fr : 5,3 millions de visites 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journal-officiel.gouv.fr : 3,3 millions de visites</a:t>
            </a:r>
          </a:p>
          <a:p>
            <a:r>
              <a:rPr lang="fr-FR" sz="1400" dirty="0">
                <a:solidFill>
                  <a:schemeClr val="tx1"/>
                </a:solidFill>
              </a:rPr>
              <a:t>boamp.fr : 3,2 millions de </a:t>
            </a:r>
            <a:r>
              <a:rPr lang="fr-FR" sz="1400" dirty="0" smtClean="0">
                <a:solidFill>
                  <a:schemeClr val="tx1"/>
                </a:solidFill>
              </a:rPr>
              <a:t>visites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764704"/>
            <a:ext cx="4464496" cy="12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2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3 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660400"/>
            <a:ext cx="8820151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 smtClean="0"/>
              <a:t>FOCUS SUR LE SITE DU SERVICE PUBLIC DE DIFFUSION DU DROIT SUR L’INTERNET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err="1" smtClean="0"/>
              <a:t>Legifrance</a:t>
            </a:r>
            <a:r>
              <a:rPr lang="fr-FR" altLang="fr-FR" sz="1800" dirty="0" smtClean="0"/>
              <a:t> : comment trouver de la jurisprudence, de la législation ?...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/>
              <a:t>Ancienne version, jusqu’au 12 septembre 2020 :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dirty="0" smtClean="0">
              <a:solidFill>
                <a:srgbClr val="969696"/>
              </a:solidFill>
            </a:endParaRPr>
          </a:p>
        </p:txBody>
      </p:sp>
      <p:sp>
        <p:nvSpPr>
          <p:cNvPr id="29700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946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CAD2-9CF6-4295-B994-5B8E78D9F15E}" type="slidenum">
              <a:rPr lang="fr-FR" altLang="fr-FR" smtClean="0"/>
              <a:pPr>
                <a:defRPr/>
              </a:pPr>
              <a:t>14</a:t>
            </a:fld>
            <a:endParaRPr lang="fr-FR" altLang="fr-FR" smtClean="0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2811"/>
            <a:ext cx="7488237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Legifrance.gouv.fr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941388"/>
            <a:ext cx="8224838" cy="5187950"/>
          </a:xfrm>
        </p:spPr>
      </p:pic>
      <p:sp>
        <p:nvSpPr>
          <p:cNvPr id="30724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589270" cy="38884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91680" y="1340768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1"/>
                </a:solidFill>
              </a:rPr>
              <a:t>Legifrance</a:t>
            </a:r>
            <a:r>
              <a:rPr lang="fr-FR" dirty="0" smtClean="0">
                <a:solidFill>
                  <a:schemeClr val="tx1"/>
                </a:solidFill>
              </a:rPr>
              <a:t> modernisé (2020)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32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3" y="692696"/>
            <a:ext cx="6421207" cy="3544212"/>
          </a:xfrm>
          <a:prstGeom prst="rect">
            <a:avLst/>
          </a:prstGeom>
        </p:spPr>
      </p:pic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8" y="896915"/>
            <a:ext cx="8459787" cy="520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dirty="0" smtClean="0"/>
              <a:t>Recherche Avancée </a:t>
            </a:r>
            <a:br>
              <a:rPr lang="fr-FR" altLang="fr-FR" sz="3200" dirty="0" smtClean="0"/>
            </a:br>
            <a:r>
              <a:rPr lang="fr-FR" altLang="fr-FR" sz="3200" dirty="0" smtClean="0"/>
              <a:t>Jurisprudence administrative</a:t>
            </a:r>
          </a:p>
        </p:txBody>
      </p:sp>
      <p:sp>
        <p:nvSpPr>
          <p:cNvPr id="32771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C1B28-326A-4043-84A3-5C38C9E952D8}" type="slidenum">
              <a:rPr lang="fr-FR" altLang="fr-FR" smtClean="0"/>
              <a:pPr>
                <a:defRPr/>
              </a:pPr>
              <a:t>17</a:t>
            </a:fld>
            <a:endParaRPr lang="fr-FR" altLang="fr-FR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07" y="4234347"/>
            <a:ext cx="6132862" cy="23946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814388"/>
            <a:ext cx="8459788" cy="520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smtClean="0"/>
              <a:t>Les contenus Legifrance en jurisprudence</a:t>
            </a: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4103688" cy="4392612"/>
          </a:xfrm>
        </p:spPr>
        <p:txBody>
          <a:bodyPr/>
          <a:lstStyle/>
          <a:p>
            <a:pPr marL="0" indent="0" algn="l" eaLnBrk="1" hangingPunct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dirty="0" smtClean="0"/>
              <a:t>Base JADE : </a:t>
            </a:r>
            <a:r>
              <a:rPr lang="fr-FR" altLang="fr-FR" sz="2400" dirty="0"/>
              <a:t/>
            </a:r>
            <a:br>
              <a:rPr lang="fr-FR" altLang="fr-FR" sz="2400" dirty="0"/>
            </a:br>
            <a:r>
              <a:rPr lang="fr-FR" altLang="fr-FR" sz="2400" dirty="0" smtClean="0"/>
              <a:t>- Décisions publiées et « mentionnées » du Conseil d'Etat depuis 1968, inédites depuis 1984 (A, B et C). </a:t>
            </a:r>
            <a:br>
              <a:rPr lang="fr-FR" altLang="fr-FR" sz="2400" dirty="0" smtClean="0"/>
            </a:br>
            <a:r>
              <a:rPr lang="fr-FR" altLang="fr-FR" sz="2400" dirty="0" smtClean="0"/>
              <a:t>- Large sélection des CAA depuis 1989 (origine). </a:t>
            </a:r>
            <a:br>
              <a:rPr lang="fr-FR" altLang="fr-FR" sz="2400" dirty="0" smtClean="0"/>
            </a:br>
            <a:r>
              <a:rPr lang="fr-FR" altLang="fr-FR" sz="2400" dirty="0" smtClean="0"/>
              <a:t>- Pas ou très peu de TA</a:t>
            </a:r>
          </a:p>
          <a:p>
            <a:pPr algn="l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400" dirty="0" smtClean="0"/>
          </a:p>
        </p:txBody>
      </p:sp>
      <p:sp>
        <p:nvSpPr>
          <p:cNvPr id="33796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BEF6D-CB40-440A-AB7C-630E2E19CAAB}" type="slidenum">
              <a:rPr lang="fr-FR" altLang="fr-FR" smtClean="0"/>
              <a:pPr>
                <a:defRPr/>
              </a:pPr>
              <a:t>18</a:t>
            </a:fld>
            <a:endParaRPr lang="fr-FR" altLang="fr-FR" smtClean="0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4684713" y="1341438"/>
            <a:ext cx="39909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600"/>
              </a:spcBef>
            </a:pPr>
            <a:r>
              <a:rPr lang="fr-FR" altLang="fr-FR" sz="2400"/>
              <a:t>Bases CASS et INCA :</a:t>
            </a:r>
            <a:r>
              <a:rPr lang="fr-FR" altLang="fr-FR" sz="2400">
                <a:hlinkClick r:id="rId3"/>
              </a:rPr>
              <a:t> </a:t>
            </a:r>
          </a:p>
          <a:p>
            <a:pPr algn="l" eaLnBrk="1" hangingPunct="1">
              <a:spcBef>
                <a:spcPts val="600"/>
              </a:spcBef>
            </a:pPr>
            <a:r>
              <a:rPr lang="fr-FR" altLang="fr-FR" sz="2400"/>
              <a:t>- Arrêts publiés de la cour de cassation depuis 1960 / inédits depuis 1986. </a:t>
            </a:r>
          </a:p>
          <a:p>
            <a:pPr algn="l" eaLnBrk="1" hangingPunct="1">
              <a:spcBef>
                <a:spcPts val="600"/>
              </a:spcBef>
            </a:pPr>
            <a:r>
              <a:rPr lang="fr-FR" altLang="fr-FR" sz="2400"/>
              <a:t>- Peu d'arrêts d'appel. Ces derniers sont dans la base JURICA (400000 arrêts par an depuis 2009, sous licence et diffusées par des éditeurs privés)</a:t>
            </a:r>
            <a:br>
              <a:rPr lang="fr-FR" altLang="fr-FR" sz="2400"/>
            </a:br>
            <a:r>
              <a:rPr lang="fr-FR" altLang="fr-FR" sz="2400"/>
              <a:t>- Pas ou très peu de jugements de 1</a:t>
            </a:r>
            <a:r>
              <a:rPr lang="fr-FR" altLang="fr-FR" sz="2400" baseline="30000"/>
              <a:t>ere</a:t>
            </a:r>
            <a:r>
              <a:rPr lang="fr-FR" altLang="fr-FR" sz="2400"/>
              <a:t> instance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4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660400"/>
            <a:ext cx="8820151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smtClean="0"/>
              <a:t>FOCUS SUR LES RESSOURCES DU CONSEIL D’ETAT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smtClean="0"/>
              <a:t>Le site web, ArianeWeb et les ressources papier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smtClean="0">
              <a:solidFill>
                <a:srgbClr val="969696"/>
              </a:solidFill>
            </a:endParaRPr>
          </a:p>
        </p:txBody>
      </p:sp>
      <p:sp>
        <p:nvSpPr>
          <p:cNvPr id="34820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458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20E60-5C6A-4BEB-9779-50935FE75A7E}" type="slidenum">
              <a:rPr lang="fr-FR" altLang="fr-FR" smtClean="0"/>
              <a:pPr>
                <a:defRPr/>
              </a:pPr>
              <a:t>19</a:t>
            </a:fld>
            <a:endParaRPr lang="fr-FR" altLang="fr-FR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82420"/>
            <a:ext cx="8353177" cy="50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12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Avant propos 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5329237"/>
          </a:xfrm>
        </p:spPr>
        <p:txBody>
          <a:bodyPr>
            <a:normAutofit fontScale="92500" lnSpcReduction="20000"/>
          </a:bodyPr>
          <a:lstStyle/>
          <a:p>
            <a:pPr indent="-33972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Adresse de mise à jour permanente du support :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Wingdings" charset="2"/>
              <a:buChar char="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http://www.servicedoc.info/scpo/ 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Courriel pour tout renseignement complémentaire :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Wingdings" charset="2"/>
              <a:buChar char="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stephane.cottin@conseil-constitutionnel.fr 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i="1" dirty="0" smtClean="0">
                <a:solidFill>
                  <a:schemeClr val="bg1"/>
                </a:solidFill>
                <a:cs typeface="Arial" panose="020B0604020202020204" pitchFamily="34" charset="0"/>
              </a:rPr>
              <a:t>Prologue</a:t>
            </a: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 :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Réalité(s) (et actualité) des impacts des nouvelles technologies sur les méthodes de production et de recherche documentaires</a:t>
            </a:r>
          </a:p>
          <a:p>
            <a:pPr marL="522288" lvl="1" indent="15875" eaLnBrk="1" hangingPunct="1">
              <a:lnSpc>
                <a:spcPct val="12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600" dirty="0" smtClean="0">
                <a:solidFill>
                  <a:schemeClr val="bg1"/>
                </a:solidFill>
                <a:cs typeface="Arial" panose="020B0604020202020204" pitchFamily="34" charset="0"/>
              </a:rPr>
              <a:t>Permanence du papier ; automatisation / intelligence artificielle / prédictibilité ou prévisibilité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dirty="0" smtClean="0"/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/>
              <a:t>		</a:t>
            </a: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7480-309F-480C-83F4-843079E2F51B}" type="slidenum">
              <a:rPr lang="fr-FR" altLang="fr-FR" smtClean="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2</a:t>
            </a:fld>
            <a:endParaRPr lang="fr-FR" altLang="fr-FR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655638"/>
            <a:ext cx="8459788" cy="5207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err="1" smtClean="0"/>
              <a:t>ArianeWeb</a:t>
            </a:r>
            <a:r>
              <a:rPr lang="fr-FR" altLang="fr-FR" dirty="0" smtClean="0"/>
              <a:t> / </a:t>
            </a:r>
            <a:r>
              <a:rPr lang="fr-FR" altLang="fr-FR" dirty="0" err="1" smtClean="0"/>
              <a:t>ConsiliaWeb</a:t>
            </a:r>
            <a:endParaRPr lang="fr-FR" altLang="fr-FR" dirty="0" smtClean="0"/>
          </a:p>
        </p:txBody>
      </p:sp>
      <p:sp>
        <p:nvSpPr>
          <p:cNvPr id="35843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560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9278E-31BC-4E45-888B-CFDD7163036B}" type="slidenum">
              <a:rPr lang="fr-FR" altLang="fr-FR" smtClean="0"/>
              <a:pPr>
                <a:defRPr/>
              </a:pPr>
              <a:t>20</a:t>
            </a:fld>
            <a:endParaRPr lang="fr-FR" altLang="fr-FR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68" y="1176782"/>
            <a:ext cx="8616612" cy="505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12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F5B5F16-B7C8-4CCE-BB77-DEC6523380F8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7" name="ZoneTexte 6"/>
          <p:cNvSpPr txBox="1"/>
          <p:nvPr/>
        </p:nvSpPr>
        <p:spPr>
          <a:xfrm flipH="1">
            <a:off x="323528" y="1011416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Penser :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À n’afficher que « ce cadre uniquement » et conserver l’adresse directe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hlinkClick r:id="rId2"/>
              </a:rPr>
              <a:t>https://www.conseil-etat.fr/arianeweb/#/</a:t>
            </a:r>
            <a:r>
              <a:rPr lang="fr-FR" sz="2000" dirty="0" smtClean="0">
                <a:solidFill>
                  <a:schemeClr val="tx1"/>
                </a:solidFill>
                <a:hlinkClick r:id="rId2"/>
              </a:rPr>
              <a:t>recherche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À cocher une case de fonds (décisions du CE) avant de lancer une recherche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À apprendre à déplier et manipuler le PCJA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08920"/>
            <a:ext cx="5238750" cy="346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AF5B5F16-B7C8-4CCE-BB77-DEC6523380F8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7970140" cy="5537226"/>
          </a:xfrm>
          <a:prstGeom prst="rect">
            <a:avLst/>
          </a:prstGeom>
        </p:spPr>
      </p:pic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655638"/>
            <a:ext cx="8459788" cy="52070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err="1" smtClean="0"/>
              <a:t>ArianeWeb</a:t>
            </a:r>
            <a:r>
              <a:rPr lang="fr-FR" altLang="fr-FR" dirty="0" smtClean="0"/>
              <a:t> / </a:t>
            </a:r>
            <a:r>
              <a:rPr lang="fr-FR" altLang="fr-FR" dirty="0" err="1" smtClean="0"/>
              <a:t>ConsiliaWeb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77421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5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60400"/>
            <a:ext cx="9036050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 smtClean="0"/>
              <a:t>D'AUTRES METHODES ET SITES UTILES </a:t>
            </a:r>
            <a:br>
              <a:rPr lang="fr-FR" altLang="fr-FR" sz="1600" dirty="0" smtClean="0"/>
            </a:br>
            <a:r>
              <a:rPr lang="fr-FR" altLang="fr-FR" sz="1600" dirty="0" smtClean="0"/>
              <a:t>POUR ACCEDER A LA DOCUMENTATION JURIDIQUE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dirty="0" smtClean="0"/>
              <a:t>Des sites incontournables en droit comparé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dirty="0" smtClean="0">
              <a:solidFill>
                <a:srgbClr val="969696"/>
              </a:solidFill>
            </a:endParaRPr>
          </a:p>
        </p:txBody>
      </p:sp>
      <p:sp>
        <p:nvSpPr>
          <p:cNvPr id="36868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662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E085F-2FBF-408A-A48D-722842D18975}" type="slidenum">
              <a:rPr lang="fr-FR" altLang="fr-FR" smtClean="0"/>
              <a:pPr>
                <a:defRPr/>
              </a:pPr>
              <a:t>23</a:t>
            </a:fld>
            <a:endParaRPr lang="fr-FR" altLang="fr-FR" smtClean="0"/>
          </a:p>
        </p:txBody>
      </p:sp>
      <p:graphicFrame>
        <p:nvGraphicFramePr>
          <p:cNvPr id="2770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391161"/>
              </p:ext>
            </p:extLst>
          </p:nvPr>
        </p:nvGraphicFramePr>
        <p:xfrm>
          <a:off x="358775" y="1484784"/>
          <a:ext cx="8677275" cy="4683062"/>
        </p:xfrm>
        <a:graphic>
          <a:graphicData uri="http://schemas.openxmlformats.org/drawingml/2006/table">
            <a:tbl>
              <a:tblPr/>
              <a:tblGrid>
                <a:gridCol w="455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75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Cours constitutionnelles francophones (ACCF)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https://accf-francophonie.org/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53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Hautes cours judiciaires francophones (AHJUCAF)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&lt;www.ahjucaf.org&gt;</a:t>
                      </a:r>
                      <a:b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moteur : www.juricaf.org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3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Parlements (UIP)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https://data.ipu.org/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9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CODICES (Commission de Venise : décisions des cours à compétence constitutionnelle)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&lt;www.codices.coe.int/&gt;</a:t>
                      </a:r>
                    </a:p>
                  </a:txBody>
                  <a:tcPr marL="90000" marR="90000" marT="59154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5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JURE (Convention de Bruxelles et de Lugano sur l'exécution des jugements en matière civile et commerciale)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https://eur-lex.europa.eu/collection/n-law/jure.html?locale=fr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95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Association des Conseils d'État et des Juridictions administratives suprêmes de l'Union européenne (bases Dec.Nat des décisions nationales et Jurifast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&lt;www.juradmin.eu&gt;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9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Réseau des Présidents des Cours suprêmes judiciaires de l'Union européenne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&lt;www.network-presidents.eu&gt;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92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Portail e-justice Europa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https://e-justice.europa.eu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9171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dirty="0" smtClean="0"/>
              <a:t>PARTIE N° 5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660400"/>
            <a:ext cx="8820151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 smtClean="0"/>
              <a:t>FOCUS SUR LES AUTRES RESSOURCES DE LA DILA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dirty="0" smtClean="0">
              <a:solidFill>
                <a:srgbClr val="969696"/>
              </a:solidFill>
            </a:endParaRPr>
          </a:p>
        </p:txBody>
      </p:sp>
      <p:sp>
        <p:nvSpPr>
          <p:cNvPr id="34820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458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7487D-9862-4D00-A3A9-99102AD940D0}" type="slidenum">
              <a:rPr lang="fr-FR" altLang="fr-FR" smtClean="0"/>
              <a:pPr>
                <a:defRPr/>
              </a:pPr>
              <a:t>24</a:t>
            </a:fld>
            <a:endParaRPr lang="fr-FR" altLang="fr-FR" smtClean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036685" cy="27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7652544" cy="84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8" y="3866406"/>
            <a:ext cx="8213741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98" y="3717032"/>
            <a:ext cx="4160868" cy="194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" y="3046458"/>
            <a:ext cx="8691314" cy="7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970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BADA0CD-3C73-4F8B-B5AD-1B52E3F267DC}" type="slidenum">
              <a:rPr lang="fr-FR" altLang="fr-FR"/>
              <a:pPr>
                <a:defRPr/>
              </a:pPr>
              <a:t>25</a:t>
            </a:fld>
            <a:endParaRPr lang="fr-FR" altLang="fr-FR"/>
          </a:p>
        </p:txBody>
      </p:sp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1403350" y="581025"/>
            <a:ext cx="5653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Base Vos Droits </a:t>
            </a:r>
            <a:br>
              <a:rPr lang="fr-FR" altLang="fr-FR" sz="3200" b="1">
                <a:solidFill>
                  <a:srgbClr val="CB021A"/>
                </a:solidFill>
              </a:rPr>
            </a:br>
            <a:r>
              <a:rPr lang="fr-FR" altLang="fr-FR" sz="3200" b="1">
                <a:solidFill>
                  <a:srgbClr val="003366"/>
                </a:solidFill>
              </a:rPr>
              <a:t>http://www.service-public.fr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47825"/>
            <a:ext cx="755967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692696"/>
            <a:ext cx="8942784" cy="61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3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8" y="2996952"/>
            <a:ext cx="65722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3303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/>
          <a:stretch/>
        </p:blipFill>
        <p:spPr bwMode="auto">
          <a:xfrm>
            <a:off x="4097214" y="805988"/>
            <a:ext cx="4867273" cy="28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3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1366838"/>
            <a:ext cx="8177213" cy="4654550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Ex-CIRA : centres interministériels de renseignements administratifs</a:t>
            </a:r>
          </a:p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Base Vos Droits</a:t>
            </a:r>
          </a:p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>
                <a:solidFill>
                  <a:srgbClr val="003366"/>
                </a:solidFill>
              </a:rPr>
              <a:t>Bibliothèque des rapports publics</a:t>
            </a:r>
            <a:r>
              <a:rPr lang="fr-FR" altLang="fr-FR" dirty="0" smtClean="0"/>
              <a:t> , </a:t>
            </a:r>
            <a:br>
              <a:rPr lang="fr-FR" altLang="fr-FR" dirty="0" smtClean="0"/>
            </a:br>
            <a:r>
              <a:rPr lang="fr-FR" altLang="fr-FR" dirty="0" smtClean="0"/>
              <a:t>des </a:t>
            </a:r>
            <a:r>
              <a:rPr lang="fr-FR" altLang="fr-FR" dirty="0" smtClean="0">
                <a:solidFill>
                  <a:srgbClr val="003366"/>
                </a:solidFill>
              </a:rPr>
              <a:t>discours publics</a:t>
            </a:r>
            <a:r>
              <a:rPr lang="fr-FR" altLang="fr-FR" dirty="0" smtClean="0"/>
              <a:t>, des </a:t>
            </a:r>
            <a:r>
              <a:rPr lang="fr-FR" altLang="fr-FR" dirty="0" smtClean="0">
                <a:solidFill>
                  <a:srgbClr val="003366"/>
                </a:solidFill>
              </a:rPr>
              <a:t>débats publics</a:t>
            </a:r>
          </a:p>
        </p:txBody>
      </p:sp>
      <p:sp>
        <p:nvSpPr>
          <p:cNvPr id="37891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765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93820BD-A6CB-452D-967B-B9B7AC2FF38A}" type="slidenum">
              <a:rPr lang="fr-FR" altLang="fr-FR"/>
              <a:pPr>
                <a:defRPr/>
              </a:pPr>
              <a:t>28</a:t>
            </a:fld>
            <a:endParaRPr lang="fr-FR" altLang="fr-FR"/>
          </a:p>
        </p:txBody>
      </p:sp>
      <p:sp>
        <p:nvSpPr>
          <p:cNvPr id="37893" name="Text Box 1"/>
          <p:cNvSpPr txBox="1">
            <a:spLocks noChangeArrowheads="1"/>
          </p:cNvSpPr>
          <p:nvPr/>
        </p:nvSpPr>
        <p:spPr bwMode="auto">
          <a:xfrm>
            <a:off x="1331913" y="908050"/>
            <a:ext cx="699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rgbClr val="CB021A"/>
                </a:solidFill>
              </a:rPr>
              <a:t>« Vulgarisation 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174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F4BF5F6-3727-4F89-8EFE-0F60E0C69504}" type="slidenum">
              <a:rPr lang="fr-FR" altLang="fr-FR"/>
              <a:pPr>
                <a:defRPr/>
              </a:pPr>
              <a:t>29</a:t>
            </a:fld>
            <a:endParaRPr lang="fr-FR" altLang="fr-FR"/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69945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rgbClr val="CB021A"/>
                </a:solidFill>
              </a:rPr>
              <a:t>Vie-publique.fr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00808"/>
            <a:ext cx="7726680" cy="426081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Plan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836613"/>
            <a:ext cx="8316912" cy="5329237"/>
          </a:xfrm>
        </p:spPr>
        <p:txBody>
          <a:bodyPr/>
          <a:lstStyle/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1 Des ressources utiles : méthodes d’autoformation, répertoires importants, les outils de « découverte »…</a:t>
            </a:r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2 Les sources d’information juridique : jurisprudence, normes (textes), doctrine. </a:t>
            </a:r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3 Focus sur le site du service public de diffusion du droit sur l’Internet : (ou « </a:t>
            </a:r>
            <a:r>
              <a:rPr lang="fr-FR" altLang="fr-FR" sz="2000" dirty="0" err="1" smtClean="0"/>
              <a:t>Legifrance</a:t>
            </a:r>
            <a:r>
              <a:rPr lang="fr-FR" altLang="fr-FR" sz="2000" dirty="0" smtClean="0"/>
              <a:t> »). Comment trouver un texte, une jurisprudence ?…</a:t>
            </a:r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4 Focus sur les ressources du Conseil d’Etat</a:t>
            </a:r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5 D'autres méthodes et sources utiles d’accès à la documentation juridique</a:t>
            </a:r>
          </a:p>
        </p:txBody>
      </p:sp>
      <p:sp>
        <p:nvSpPr>
          <p:cNvPr id="819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A767908-4BA4-4519-8A1A-BE6909656F0F}" type="slidenum">
              <a:rPr lang="fr-FR" altLang="fr-FR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18437" name="Espace réservé de la date 3"/>
          <p:cNvSpPr txBox="1">
            <a:spLocks/>
          </p:cNvSpPr>
          <p:nvPr/>
        </p:nvSpPr>
        <p:spPr bwMode="auto">
          <a:xfrm>
            <a:off x="2627313" y="6338888"/>
            <a:ext cx="1149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Mars 2015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1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8218487" cy="892175"/>
          </a:xfrm>
        </p:spPr>
        <p:txBody>
          <a:bodyPr lIns="91440" tIns="45720" rIns="91440" bIns="45720"/>
          <a:lstStyle/>
          <a:p>
            <a:pPr marL="339725" indent="-339725" eaLnBrk="1" hangingPunct="1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000" smtClean="0"/>
              <a:t>DES RESSOURCES UTILES</a:t>
            </a:r>
          </a:p>
          <a:p>
            <a:pPr marL="457200" lvl="1" indent="3175">
              <a:spcBef>
                <a:spcPct val="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smtClean="0">
                <a:solidFill>
                  <a:srgbClr val="969696"/>
                </a:solidFill>
              </a:rPr>
              <a:t>Méthodes d’autoformation, répertoires pratiques… </a:t>
            </a:r>
          </a:p>
          <a:p>
            <a:pPr marL="339725" indent="-339725" eaLnBrk="1" hangingPunct="1"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altLang="fr-FR" sz="2400" smtClean="0">
              <a:solidFill>
                <a:srgbClr val="969696"/>
              </a:solidFill>
            </a:endParaRP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19" y="5085184"/>
            <a:ext cx="60769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84325"/>
            <a:ext cx="4992501" cy="31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65124"/>
            <a:ext cx="7433117" cy="5056351"/>
          </a:xfrm>
          <a:prstGeom prst="rect">
            <a:avLst/>
          </a:prstGeom>
        </p:spPr>
      </p:pic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Web-bibliographie indicative de guides pratiques</a:t>
            </a:r>
          </a:p>
        </p:txBody>
      </p:sp>
      <p:sp>
        <p:nvSpPr>
          <p:cNvPr id="21507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283B97D5-CD1B-4852-A9AD-7B3A704F003B}" type="slidenum">
              <a:rPr lang="fr-FR" altLang="fr-FR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72267" y="980728"/>
            <a:ext cx="82184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 dirty="0"/>
              <a:t>DES RESSOURCES UTILES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969696"/>
                </a:solidFill>
              </a:rPr>
              <a:t>Bibliothèque Cujas : le plus grand </a:t>
            </a:r>
            <a:r>
              <a:rPr lang="fr-FR" altLang="fr-FR" sz="2400" dirty="0" smtClean="0">
                <a:solidFill>
                  <a:srgbClr val="969696"/>
                </a:solidFill>
              </a:rPr>
              <a:t>catalogue </a:t>
            </a:r>
            <a:r>
              <a:rPr lang="fr-FR" altLang="fr-FR" sz="2400" dirty="0">
                <a:solidFill>
                  <a:srgbClr val="969696"/>
                </a:solidFill>
              </a:rPr>
              <a:t>de droit</a:t>
            </a:r>
          </a:p>
          <a:p>
            <a:pPr algn="l"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400" dirty="0">
              <a:solidFill>
                <a:srgbClr val="969696"/>
              </a:solidFill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716016" y="4941168"/>
            <a:ext cx="3963242" cy="463846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6" charset="0"/>
              </a:rPr>
              <a:t>http://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6" charset="0"/>
                <a:hlinkClick r:id="rId4"/>
              </a:rPr>
              <a:t>biu-cujas.univ-paris1.fr</a:t>
            </a:r>
            <a:r>
              <a:rPr lang="fr-FR" altLang="fr-FR" sz="2400" dirty="0">
                <a:solidFill>
                  <a:schemeClr val="tx1"/>
                </a:solidFill>
                <a:latin typeface="Times New Roman" pitchFamily="16" charset="0"/>
              </a:rPr>
              <a:t>/</a:t>
            </a:r>
            <a:r>
              <a:rPr lang="fr-FR" altLang="fr-FR" sz="2400" dirty="0">
                <a:solidFill>
                  <a:srgbClr val="CCCCFF"/>
                </a:solidFill>
                <a:latin typeface="Times New Roman" pitchFamily="16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73050" y="765175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Web-bibliographie indicative de guides pratiques</a:t>
            </a:r>
          </a:p>
        </p:txBody>
      </p:sp>
      <p:sp>
        <p:nvSpPr>
          <p:cNvPr id="20483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0157E0FF-6472-4721-8933-F52A0659C2EA}" type="slidenum">
              <a:rPr lang="fr-FR" altLang="fr-FR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20485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286605" y="1382447"/>
            <a:ext cx="2510922" cy="463846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http://jurisguide.fr/</a:t>
            </a:r>
            <a:endParaRPr lang="fr-FR" altLang="fr-FR" sz="2400" dirty="0"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395288" y="1139825"/>
            <a:ext cx="82184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 dirty="0"/>
              <a:t>DES RESSOURCES UTILES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969696"/>
                </a:solidFill>
              </a:rPr>
              <a:t>Autoformation : Le </a:t>
            </a:r>
            <a:r>
              <a:rPr lang="fr-FR" altLang="fr-FR" sz="2400" dirty="0" err="1">
                <a:solidFill>
                  <a:srgbClr val="969696"/>
                </a:solidFill>
              </a:rPr>
              <a:t>jurisguide</a:t>
            </a:r>
            <a:r>
              <a:rPr lang="fr-FR" altLang="fr-FR" sz="2400" dirty="0">
                <a:solidFill>
                  <a:srgbClr val="969696"/>
                </a:solidFill>
              </a:rPr>
              <a:t> </a:t>
            </a:r>
          </a:p>
          <a:p>
            <a:pPr algn="l"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400" dirty="0">
              <a:solidFill>
                <a:srgbClr val="969696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298" y="1958740"/>
            <a:ext cx="7323286" cy="46781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229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1D6F2CD0-5267-4E91-8F7D-CFDA9A4058F4}" type="slidenum">
              <a:rPr lang="fr-FR" altLang="fr-FR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82184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 dirty="0"/>
              <a:t>DES RESSOURCES UTILES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969696"/>
                </a:solidFill>
              </a:rPr>
              <a:t>D'autres liens et ressources utiles en bibliothèques : autoformation, bibliothèques numériques</a:t>
            </a:r>
          </a:p>
          <a:p>
            <a:pPr algn="l"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400" dirty="0">
              <a:solidFill>
                <a:srgbClr val="969696"/>
              </a:solidFill>
            </a:endParaRPr>
          </a:p>
        </p:txBody>
      </p:sp>
      <p:pic>
        <p:nvPicPr>
          <p:cNvPr id="2253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65325"/>
            <a:ext cx="33512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608013" y="4140200"/>
            <a:ext cx="6818190" cy="194117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 smtClean="0">
                <a:latin typeface="Times New Roman" pitchFamily="16" charset="0"/>
                <a:hlinkClick r:id="rId5"/>
              </a:rPr>
              <a:t>PIX et </a:t>
            </a:r>
            <a:r>
              <a:rPr lang="fr-FR" altLang="fr-FR" sz="2400" dirty="0">
                <a:latin typeface="Times New Roman" pitchFamily="16" charset="0"/>
                <a:hlinkClick r:id="rId5"/>
              </a:rPr>
              <a:t>C2I Métiers du Droit </a:t>
            </a:r>
            <a:r>
              <a:rPr lang="fr-FR" altLang="fr-FR" sz="2400" dirty="0">
                <a:latin typeface="Times New Roman" pitchFamily="16" charset="0"/>
              </a:rPr>
              <a:t/>
            </a:r>
            <a:br>
              <a:rPr lang="fr-FR" altLang="fr-FR" sz="2400" dirty="0">
                <a:latin typeface="Times New Roman" pitchFamily="16" charset="0"/>
              </a:rPr>
            </a:br>
            <a:endParaRPr lang="fr-FR" altLang="fr-FR" sz="2400" dirty="0" smtClean="0">
              <a:latin typeface="Times New Roman" pitchFamily="16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 smtClean="0">
                <a:latin typeface="Times New Roman" pitchFamily="16" charset="0"/>
              </a:rPr>
              <a:t>Formations </a:t>
            </a:r>
            <a:r>
              <a:rPr lang="fr-FR" altLang="fr-FR" sz="2400" dirty="0">
                <a:latin typeface="Times New Roman" pitchFamily="16" charset="0"/>
                <a:hlinkClick r:id="rId6"/>
              </a:rPr>
              <a:t>Poitiers, Clermont-Ferrand</a:t>
            </a:r>
            <a:r>
              <a:rPr lang="fr-FR" altLang="fr-FR" sz="2400" dirty="0">
                <a:latin typeface="Times New Roman" pitchFamily="16" charset="0"/>
              </a:rPr>
              <a:t>, </a:t>
            </a:r>
            <a:r>
              <a:rPr lang="fr-FR" altLang="fr-FR" sz="2400" dirty="0">
                <a:latin typeface="Times New Roman" pitchFamily="16" charset="0"/>
                <a:hlinkClick r:id="rId7"/>
              </a:rPr>
              <a:t>UNJF</a:t>
            </a:r>
            <a:endParaRPr lang="fr-FR" altLang="fr-FR" sz="2400" dirty="0">
              <a:latin typeface="Times New Roman" pitchFamily="16" charset="0"/>
              <a:hlinkClick r:id="rId8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 smtClean="0">
                <a:latin typeface="Times New Roman" pitchFamily="16" charset="0"/>
                <a:hlinkClick r:id="rId5"/>
              </a:rPr>
              <a:t>https://cours.unjf.fr/course/index.php?categoryid=33</a:t>
            </a:r>
            <a:r>
              <a:rPr lang="fr-FR" altLang="fr-FR" sz="2400" dirty="0" smtClean="0">
                <a:latin typeface="Times New Roman" pitchFamily="16" charset="0"/>
              </a:rPr>
              <a:t>  </a:t>
            </a:r>
            <a:endParaRPr lang="fr-FR" altLang="fr-FR" sz="2400" dirty="0">
              <a:latin typeface="Times New Roman" pitchFamily="16" charset="0"/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 dirty="0" smtClean="0">
                <a:latin typeface="Times New Roman" pitchFamily="16" charset="0"/>
                <a:hlinkClick r:id="rId9"/>
              </a:rPr>
              <a:t>http</a:t>
            </a:r>
            <a:r>
              <a:rPr lang="fr-FR" altLang="fr-FR" sz="2400" dirty="0">
                <a:latin typeface="Times New Roman" pitchFamily="16" charset="0"/>
                <a:hlinkClick r:id="rId9"/>
              </a:rPr>
              <a:t>://</a:t>
            </a:r>
            <a:r>
              <a:rPr lang="fr-FR" altLang="fr-FR" sz="2400" dirty="0" smtClean="0">
                <a:latin typeface="Times New Roman" pitchFamily="16" charset="0"/>
                <a:hlinkClick r:id="rId9"/>
              </a:rPr>
              <a:t>www.sup-numerique.gouv.fr</a:t>
            </a:r>
            <a:r>
              <a:rPr lang="fr-FR" altLang="fr-FR" sz="2400" dirty="0" smtClean="0">
                <a:latin typeface="Times New Roman" pitchFamily="16" charset="0"/>
              </a:rPr>
              <a:t> </a:t>
            </a:r>
            <a:endParaRPr lang="fr-FR" altLang="fr-FR" sz="2400" dirty="0">
              <a:latin typeface="Times New Roman" pitchFamily="16" charset="0"/>
            </a:endParaRPr>
          </a:p>
        </p:txBody>
      </p:sp>
      <p:pic>
        <p:nvPicPr>
          <p:cNvPr id="22535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67175"/>
            <a:ext cx="1905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5894" y="3836342"/>
            <a:ext cx="3462807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tx1"/>
                </a:solidFill>
                <a:hlinkClick r:id="rId12"/>
              </a:rPr>
              <a:t>http://</a:t>
            </a:r>
            <a:r>
              <a:rPr lang="fr-FR" sz="1200" dirty="0" smtClean="0">
                <a:solidFill>
                  <a:schemeClr val="tx1"/>
                </a:solidFill>
                <a:hlinkClick r:id="rId12"/>
              </a:rPr>
              <a:t>gallica.bnf.fr/html/und/droit-economie/accueil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4042" y="1957387"/>
            <a:ext cx="3594342" cy="187610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2458616" cy="352946"/>
          </a:xfrm>
        </p:spPr>
        <p:txBody>
          <a:bodyPr/>
          <a:lstStyle/>
          <a:p>
            <a:r>
              <a:rPr lang="fr-FR" sz="2000" dirty="0" smtClean="0"/>
              <a:t>OpenLaw.fr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89658"/>
            <a:ext cx="8158639" cy="2340102"/>
          </a:xfrm>
          <a:prstGeom prst="rect">
            <a:avLst/>
          </a:prstGeom>
        </p:spPr>
      </p:pic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516295"/>
            <a:ext cx="4662860" cy="31030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0" y="3284984"/>
            <a:ext cx="33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Outils de « découverte »</a:t>
            </a:r>
            <a:r>
              <a:rPr lang="fr-FR" dirty="0" smtClean="0"/>
              <a:t>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566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916832"/>
            <a:ext cx="67208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2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660400"/>
            <a:ext cx="8820151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smtClean="0"/>
              <a:t>LES SOURCES D’INFORMATIONS JURIDIQUES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smtClean="0"/>
              <a:t>Jurisprudence, norme, doctrine 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smtClean="0">
              <a:solidFill>
                <a:srgbClr val="969696"/>
              </a:solidFill>
            </a:endParaRPr>
          </a:p>
        </p:txBody>
      </p:sp>
      <p:sp>
        <p:nvSpPr>
          <p:cNvPr id="24580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434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9175B-37DA-4A77-99D7-B44DB1F17511}" type="slidenum">
              <a:rPr lang="fr-FR" altLang="fr-FR" smtClean="0"/>
              <a:pPr>
                <a:defRPr/>
              </a:pPr>
              <a:t>9</a:t>
            </a:fld>
            <a:endParaRPr lang="fr-FR" altLang="fr-FR" smtClean="0"/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7265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latin typeface="Times New Roman" pitchFamily="16" charset="0"/>
              </a:rPr>
              <a:t>Connaître les méthodes de production et de traitement des</a:t>
            </a:r>
            <a:br>
              <a:rPr lang="fr-FR" altLang="fr-FR" sz="2400">
                <a:latin typeface="Times New Roman" pitchFamily="16" charset="0"/>
              </a:rPr>
            </a:br>
            <a:r>
              <a:rPr lang="fr-FR" altLang="fr-FR" sz="2400">
                <a:latin typeface="Times New Roman" pitchFamily="16" charset="0"/>
              </a:rPr>
              <a:t>documents juridiques.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323528" y="3429000"/>
            <a:ext cx="3744416" cy="27294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 dirty="0" smtClean="0">
                <a:solidFill>
                  <a:srgbClr val="003366"/>
                </a:solidFill>
              </a:rPr>
              <a:t>Numéro </a:t>
            </a:r>
            <a:r>
              <a:rPr lang="fr-FR" altLang="fr-FR" sz="2000" dirty="0">
                <a:solidFill>
                  <a:srgbClr val="003366"/>
                </a:solidFill>
              </a:rPr>
              <a:t>NOR</a:t>
            </a:r>
          </a:p>
          <a:p>
            <a:pPr algn="l" eaLnBrk="1" hangingPunct="1">
              <a:spcBef>
                <a:spcPts val="500"/>
              </a:spcBef>
              <a:buClrTx/>
              <a:buSzPct val="75000"/>
              <a:buFontTx/>
              <a:buNone/>
            </a:pPr>
            <a:r>
              <a:rPr lang="fr-FR" altLang="fr-FR" sz="2000" dirty="0">
                <a:solidFill>
                  <a:srgbClr val="00CC00"/>
                </a:solidFill>
              </a:rPr>
              <a:t>    PRM</a:t>
            </a:r>
            <a:r>
              <a:rPr lang="fr-FR" altLang="fr-FR" sz="2000" dirty="0">
                <a:solidFill>
                  <a:srgbClr val="003366"/>
                </a:solidFill>
              </a:rPr>
              <a:t>X</a:t>
            </a:r>
            <a:r>
              <a:rPr lang="fr-FR" altLang="fr-FR" sz="2000" dirty="0">
                <a:solidFill>
                  <a:srgbClr val="FF3300"/>
                </a:solidFill>
              </a:rPr>
              <a:t>10</a:t>
            </a:r>
            <a:r>
              <a:rPr lang="fr-FR" altLang="fr-FR" sz="2000" dirty="0">
                <a:solidFill>
                  <a:srgbClr val="33CCCC"/>
                </a:solidFill>
              </a:rPr>
              <a:t>12345</a:t>
            </a:r>
            <a:r>
              <a:rPr lang="fr-FR" altLang="fr-FR" sz="2000" dirty="0">
                <a:solidFill>
                  <a:srgbClr val="003366"/>
                </a:solidFill>
              </a:rPr>
              <a:t>D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 dirty="0">
                <a:solidFill>
                  <a:srgbClr val="003366"/>
                </a:solidFill>
              </a:rPr>
              <a:t>PRM = Premier ministre 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 dirty="0">
                <a:solidFill>
                  <a:srgbClr val="003366"/>
                </a:solidFill>
              </a:rPr>
              <a:t>X = la direction (ici SGG)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 dirty="0">
                <a:solidFill>
                  <a:srgbClr val="003366"/>
                </a:solidFill>
              </a:rPr>
              <a:t>10 = l’année 2010 suivi de 5 chiffres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 dirty="0">
                <a:solidFill>
                  <a:srgbClr val="003366"/>
                </a:solidFill>
              </a:rPr>
              <a:t>D = code type texte (ici décret)</a:t>
            </a:r>
          </a:p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003366"/>
                </a:solidFill>
              </a:rPr>
              <a:t>Les référentiels généraux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 dirty="0">
                <a:solidFill>
                  <a:srgbClr val="003366"/>
                </a:solidFill>
                <a:hlinkClick r:id="rId4"/>
              </a:rPr>
              <a:t>http://</a:t>
            </a:r>
            <a:r>
              <a:rPr lang="fr-FR" altLang="fr-FR" sz="1400" dirty="0" smtClean="0">
                <a:solidFill>
                  <a:srgbClr val="003366"/>
                </a:solidFill>
                <a:hlinkClick r:id="rId4"/>
              </a:rPr>
              <a:t>www.references.modernisation.gouv.fr</a:t>
            </a:r>
            <a:r>
              <a:rPr lang="fr-FR" altLang="fr-FR" sz="1400" dirty="0" smtClean="0">
                <a:solidFill>
                  <a:srgbClr val="003366"/>
                </a:solidFill>
              </a:rPr>
              <a:t>  / </a:t>
            </a:r>
            <a:endParaRPr lang="fr-FR" altLang="fr-FR" sz="1400" dirty="0">
              <a:solidFill>
                <a:srgbClr val="003366"/>
              </a:solidFill>
            </a:endParaRP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endParaRPr lang="fr-FR" altLang="fr-FR" sz="1400" dirty="0">
              <a:solidFill>
                <a:srgbClr val="003366"/>
              </a:solidFill>
            </a:endParaRPr>
          </a:p>
          <a:p>
            <a:pPr algn="l" eaLnBrk="1" hangingPunct="1">
              <a:spcBef>
                <a:spcPts val="350"/>
              </a:spcBef>
              <a:buClrTx/>
              <a:buFontTx/>
              <a:buNone/>
            </a:pPr>
            <a:endParaRPr lang="fr-FR" altLang="fr-FR" sz="1400" dirty="0">
              <a:solidFill>
                <a:srgbClr val="0033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2287</TotalTime>
  <Words>1066</Words>
  <Application>Microsoft Office PowerPoint</Application>
  <PresentationFormat>Affichage à l'écran (4:3)</PresentationFormat>
  <Paragraphs>182</Paragraphs>
  <Slides>29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Lucida Sans Unicode</vt:lpstr>
      <vt:lpstr>Times New Roman</vt:lpstr>
      <vt:lpstr>Wingdings</vt:lpstr>
      <vt:lpstr>Modèle par défaut</vt:lpstr>
      <vt:lpstr>Présentation PowerPoint</vt:lpstr>
      <vt:lpstr>Avant propos </vt:lpstr>
      <vt:lpstr>Plan</vt:lpstr>
      <vt:lpstr>PARTIE N° 1 </vt:lpstr>
      <vt:lpstr>Web-bibliographie indicative de guides pratiques</vt:lpstr>
      <vt:lpstr>Web-bibliographie indicative de guides pratiques</vt:lpstr>
      <vt:lpstr>Présentation PowerPoint</vt:lpstr>
      <vt:lpstr>OpenLaw.fr</vt:lpstr>
      <vt:lpstr>PARTIE N° 2 </vt:lpstr>
      <vt:lpstr>PARTIE N° 2 </vt:lpstr>
      <vt:lpstr>Présentation PowerPoint</vt:lpstr>
      <vt:lpstr>Présentation PowerPoint</vt:lpstr>
      <vt:lpstr>Présentation PowerPoint</vt:lpstr>
      <vt:lpstr>PARTIE N° 3 </vt:lpstr>
      <vt:lpstr>Legifrance.gouv.fr</vt:lpstr>
      <vt:lpstr>Présentation PowerPoint</vt:lpstr>
      <vt:lpstr>Recherche Avancée  Jurisprudence administrative</vt:lpstr>
      <vt:lpstr>Les contenus Legifrance en jurisprudence</vt:lpstr>
      <vt:lpstr>PARTIE N° 4 </vt:lpstr>
      <vt:lpstr>ArianeWeb / ConsiliaWeb</vt:lpstr>
      <vt:lpstr>Présentation PowerPoint</vt:lpstr>
      <vt:lpstr>ArianeWeb / ConsiliaWeb</vt:lpstr>
      <vt:lpstr>PARTIE N° 5 </vt:lpstr>
      <vt:lpstr>PARTIE N° 5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FNSP</dc:creator>
  <cp:lastModifiedBy>Stéphane Cottin</cp:lastModifiedBy>
  <cp:revision>82</cp:revision>
  <cp:lastPrinted>1601-01-01T00:00:00Z</cp:lastPrinted>
  <dcterms:created xsi:type="dcterms:W3CDTF">2008-01-11T15:49:32Z</dcterms:created>
  <dcterms:modified xsi:type="dcterms:W3CDTF">2021-09-20T17:06:57Z</dcterms:modified>
</cp:coreProperties>
</file>